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5" r:id="rId15"/>
    <p:sldId id="270" r:id="rId16"/>
    <p:sldId id="271" r:id="rId17"/>
    <p:sldId id="272" r:id="rId18"/>
    <p:sldId id="273"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CED2"/>
          </a:solidFill>
        </a:fill>
      </a:tcStyle>
    </a:wholeTbl>
    <a:band2H>
      <a:tcTxStyle/>
      <a:tcStyle>
        <a:tcBdr/>
        <a:fill>
          <a:solidFill>
            <a:srgbClr val="EBE8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2D7"/>
          </a:solidFill>
        </a:fill>
      </a:tcStyle>
    </a:wholeTbl>
    <a:band2H>
      <a:tcTxStyle/>
      <a:tcStyle>
        <a:tcBdr/>
        <a:fill>
          <a:solidFill>
            <a:srgbClr val="E9EA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DDE4"/>
          </a:solidFill>
        </a:fill>
      </a:tcStyle>
    </a:wholeTbl>
    <a:band2H>
      <a:tcTxStyle/>
      <a:tcStyle>
        <a:tcBdr/>
        <a:fill>
          <a:solidFill>
            <a:srgbClr val="F4EFF2"/>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72" d="100"/>
          <a:sy n="72" d="100"/>
        </p:scale>
        <p:origin x="211"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1143000" y="685800"/>
            <a:ext cx="4572000" cy="3429000"/>
          </a:xfrm>
          <a:prstGeom prst="rect">
            <a:avLst/>
          </a:prstGeom>
        </p:spPr>
        <p:txBody>
          <a:bodyPr/>
          <a:lstStyle/>
          <a:p>
            <a:endParaRPr/>
          </a:p>
        </p:txBody>
      </p:sp>
      <p:sp>
        <p:nvSpPr>
          <p:cNvPr id="94" name="Shape 9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sto MT"/>
      </a:defRPr>
    </a:lvl1pPr>
    <a:lvl2pPr indent="228600" latinLnBrk="0">
      <a:defRPr sz="1200">
        <a:latin typeface="+mn-lt"/>
        <a:ea typeface="+mn-ea"/>
        <a:cs typeface="+mn-cs"/>
        <a:sym typeface="Calisto MT"/>
      </a:defRPr>
    </a:lvl2pPr>
    <a:lvl3pPr indent="457200" latinLnBrk="0">
      <a:defRPr sz="1200">
        <a:latin typeface="+mn-lt"/>
        <a:ea typeface="+mn-ea"/>
        <a:cs typeface="+mn-cs"/>
        <a:sym typeface="Calisto MT"/>
      </a:defRPr>
    </a:lvl3pPr>
    <a:lvl4pPr indent="685800" latinLnBrk="0">
      <a:defRPr sz="1200">
        <a:latin typeface="+mn-lt"/>
        <a:ea typeface="+mn-ea"/>
        <a:cs typeface="+mn-cs"/>
        <a:sym typeface="Calisto MT"/>
      </a:defRPr>
    </a:lvl4pPr>
    <a:lvl5pPr indent="914400" latinLnBrk="0">
      <a:defRPr sz="1200">
        <a:latin typeface="+mn-lt"/>
        <a:ea typeface="+mn-ea"/>
        <a:cs typeface="+mn-cs"/>
        <a:sym typeface="Calisto MT"/>
      </a:defRPr>
    </a:lvl5pPr>
    <a:lvl6pPr indent="1143000" latinLnBrk="0">
      <a:defRPr sz="1200">
        <a:latin typeface="+mn-lt"/>
        <a:ea typeface="+mn-ea"/>
        <a:cs typeface="+mn-cs"/>
        <a:sym typeface="Calisto MT"/>
      </a:defRPr>
    </a:lvl6pPr>
    <a:lvl7pPr indent="1371600" latinLnBrk="0">
      <a:defRPr sz="1200">
        <a:latin typeface="+mn-lt"/>
        <a:ea typeface="+mn-ea"/>
        <a:cs typeface="+mn-cs"/>
        <a:sym typeface="Calisto MT"/>
      </a:defRPr>
    </a:lvl7pPr>
    <a:lvl8pPr indent="1600200" latinLnBrk="0">
      <a:defRPr sz="1200">
        <a:latin typeface="+mn-lt"/>
        <a:ea typeface="+mn-ea"/>
        <a:cs typeface="+mn-cs"/>
        <a:sym typeface="Calisto MT"/>
      </a:defRPr>
    </a:lvl8pPr>
    <a:lvl9pPr indent="1828800" latinLnBrk="0">
      <a:defRPr sz="1200">
        <a:latin typeface="+mn-lt"/>
        <a:ea typeface="+mn-ea"/>
        <a:cs typeface="+mn-cs"/>
        <a:sym typeface="Calisto MT"/>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Titeltext"/>
          <p:cNvSpPr txBox="1">
            <a:spLocks noGrp="1"/>
          </p:cNvSpPr>
          <p:nvPr>
            <p:ph type="title"/>
          </p:nvPr>
        </p:nvSpPr>
        <p:spPr>
          <a:xfrm>
            <a:off x="678425" y="889820"/>
            <a:ext cx="9989575" cy="3598606"/>
          </a:xfrm>
          <a:prstGeom prst="rect">
            <a:avLst/>
          </a:prstGeom>
        </p:spPr>
        <p:txBody>
          <a:bodyPr/>
          <a:lstStyle>
            <a:lvl1pPr>
              <a:defRPr sz="5400"/>
            </a:lvl1pPr>
          </a:lstStyle>
          <a:p>
            <a:r>
              <a:t>Titeltext</a:t>
            </a:r>
          </a:p>
        </p:txBody>
      </p:sp>
      <p:sp>
        <p:nvSpPr>
          <p:cNvPr id="14" name="Brödtext nivå ett…"/>
          <p:cNvSpPr txBox="1">
            <a:spLocks noGrp="1"/>
          </p:cNvSpPr>
          <p:nvPr>
            <p:ph type="body" sz="quarter" idx="1"/>
          </p:nvPr>
        </p:nvSpPr>
        <p:spPr>
          <a:xfrm>
            <a:off x="678425" y="4488426"/>
            <a:ext cx="6991778" cy="1302774"/>
          </a:xfrm>
          <a:prstGeom prst="rect">
            <a:avLst/>
          </a:prstGeom>
        </p:spPr>
        <p:txBody>
          <a:bodyPr anchor="b"/>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Brödtext nivå ett</a:t>
            </a:r>
          </a:p>
          <a:p>
            <a:pPr lvl="1"/>
            <a:r>
              <a:t>Brödtext nivå två</a:t>
            </a:r>
          </a:p>
          <a:p>
            <a:pPr lvl="2"/>
            <a:r>
              <a:t>Brödtext nivå tre</a:t>
            </a:r>
          </a:p>
          <a:p>
            <a:pPr lvl="3"/>
            <a:r>
              <a:t>Brödtext nivå fyra</a:t>
            </a:r>
          </a:p>
          <a:p>
            <a:pPr lvl="4"/>
            <a:r>
              <a:t>Brödtext nivå fem</a:t>
            </a:r>
          </a:p>
        </p:txBody>
      </p:sp>
      <p:sp>
        <p:nvSpPr>
          <p:cNvPr id="1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eltext"/>
          <p:cNvSpPr txBox="1">
            <a:spLocks noGrp="1"/>
          </p:cNvSpPr>
          <p:nvPr>
            <p:ph type="title"/>
          </p:nvPr>
        </p:nvSpPr>
        <p:spPr>
          <a:prstGeom prst="rect">
            <a:avLst/>
          </a:prstGeom>
        </p:spPr>
        <p:txBody>
          <a:bodyPr/>
          <a:lstStyle/>
          <a:p>
            <a:r>
              <a:t>Titeltext</a:t>
            </a:r>
          </a:p>
        </p:txBody>
      </p:sp>
      <p:sp>
        <p:nvSpPr>
          <p:cNvPr id="23" name="Brödtext nivå ett…"/>
          <p:cNvSpPr txBox="1">
            <a:spLocks noGrp="1"/>
          </p:cNvSpPr>
          <p:nvPr>
            <p:ph type="body" idx="1"/>
          </p:nvPr>
        </p:nvSpPr>
        <p:spPr>
          <a:xfrm>
            <a:off x="700634" y="2293125"/>
            <a:ext cx="10691267" cy="3636090"/>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2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Titeltext"/>
          <p:cNvSpPr txBox="1">
            <a:spLocks noGrp="1"/>
          </p:cNvSpPr>
          <p:nvPr>
            <p:ph type="title"/>
          </p:nvPr>
        </p:nvSpPr>
        <p:spPr>
          <a:xfrm>
            <a:off x="715382" y="1709738"/>
            <a:ext cx="10632069" cy="2852737"/>
          </a:xfrm>
          <a:prstGeom prst="rect">
            <a:avLst/>
          </a:prstGeom>
        </p:spPr>
        <p:txBody>
          <a:bodyPr anchor="b"/>
          <a:lstStyle>
            <a:lvl1pPr>
              <a:defRPr sz="6000"/>
            </a:lvl1pPr>
          </a:lstStyle>
          <a:p>
            <a:r>
              <a:t>Titeltext</a:t>
            </a:r>
          </a:p>
        </p:txBody>
      </p:sp>
      <p:sp>
        <p:nvSpPr>
          <p:cNvPr id="32" name="Brödtext nivå ett…"/>
          <p:cNvSpPr txBox="1">
            <a:spLocks noGrp="1"/>
          </p:cNvSpPr>
          <p:nvPr>
            <p:ph type="body" sz="quarter" idx="1"/>
          </p:nvPr>
        </p:nvSpPr>
        <p:spPr>
          <a:xfrm>
            <a:off x="715382" y="4589462"/>
            <a:ext cx="10632069"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3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eltext"/>
          <p:cNvSpPr txBox="1">
            <a:spLocks noGrp="1"/>
          </p:cNvSpPr>
          <p:nvPr>
            <p:ph type="title"/>
          </p:nvPr>
        </p:nvSpPr>
        <p:spPr>
          <a:xfrm>
            <a:off x="700634" y="922096"/>
            <a:ext cx="10691267" cy="1127931"/>
          </a:xfrm>
          <a:prstGeom prst="rect">
            <a:avLst/>
          </a:prstGeom>
        </p:spPr>
        <p:txBody>
          <a:bodyPr/>
          <a:lstStyle/>
          <a:p>
            <a:r>
              <a:t>Titeltext</a:t>
            </a:r>
          </a:p>
        </p:txBody>
      </p:sp>
      <p:sp>
        <p:nvSpPr>
          <p:cNvPr id="41" name="Brödtext nivå ett…"/>
          <p:cNvSpPr txBox="1">
            <a:spLocks noGrp="1"/>
          </p:cNvSpPr>
          <p:nvPr>
            <p:ph type="body" sz="half" idx="1"/>
          </p:nvPr>
        </p:nvSpPr>
        <p:spPr>
          <a:xfrm>
            <a:off x="715382" y="2128684"/>
            <a:ext cx="5304418" cy="3844415"/>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4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9" name="Titeltext"/>
          <p:cNvSpPr txBox="1">
            <a:spLocks noGrp="1"/>
          </p:cNvSpPr>
          <p:nvPr>
            <p:ph type="title"/>
          </p:nvPr>
        </p:nvSpPr>
        <p:spPr>
          <a:xfrm>
            <a:off x="685887" y="929148"/>
            <a:ext cx="10640005" cy="761541"/>
          </a:xfrm>
          <a:prstGeom prst="rect">
            <a:avLst/>
          </a:prstGeom>
        </p:spPr>
        <p:txBody>
          <a:bodyPr/>
          <a:lstStyle/>
          <a:p>
            <a:r>
              <a:t>Titeltext</a:t>
            </a:r>
          </a:p>
        </p:txBody>
      </p:sp>
      <p:sp>
        <p:nvSpPr>
          <p:cNvPr id="50" name="Brödtext nivå ett…"/>
          <p:cNvSpPr txBox="1">
            <a:spLocks noGrp="1"/>
          </p:cNvSpPr>
          <p:nvPr>
            <p:ph type="body" sz="quarter" idx="1"/>
          </p:nvPr>
        </p:nvSpPr>
        <p:spPr>
          <a:xfrm>
            <a:off x="715383" y="1681163"/>
            <a:ext cx="5282193" cy="657226"/>
          </a:xfrm>
          <a:prstGeom prst="rect">
            <a:avLst/>
          </a:prstGeom>
        </p:spPr>
        <p:txBody>
          <a:bodyPr anchor="b"/>
          <a:lstStyle>
            <a:lvl1pPr marL="0" indent="0">
              <a:buSzTx/>
              <a:buFontTx/>
              <a:buNone/>
              <a:defRPr sz="1600" b="1">
                <a:latin typeface="Univers Condensed"/>
                <a:ea typeface="Univers Condensed"/>
                <a:cs typeface="Univers Condensed"/>
                <a:sym typeface="Univers Condensed"/>
              </a:defRPr>
            </a:lvl1pPr>
            <a:lvl2pPr marL="0" indent="457200">
              <a:buSzTx/>
              <a:buFontTx/>
              <a:buNone/>
              <a:defRPr sz="1600" b="1">
                <a:latin typeface="Univers Condensed"/>
                <a:ea typeface="Univers Condensed"/>
                <a:cs typeface="Univers Condensed"/>
                <a:sym typeface="Univers Condensed"/>
              </a:defRPr>
            </a:lvl2pPr>
            <a:lvl3pPr marL="0" indent="914400">
              <a:buSzTx/>
              <a:buFontTx/>
              <a:buNone/>
              <a:defRPr sz="1600" b="1">
                <a:latin typeface="Univers Condensed"/>
                <a:ea typeface="Univers Condensed"/>
                <a:cs typeface="Univers Condensed"/>
                <a:sym typeface="Univers Condensed"/>
              </a:defRPr>
            </a:lvl3pPr>
            <a:lvl4pPr marL="0" indent="1371600">
              <a:buSzTx/>
              <a:buFontTx/>
              <a:buNone/>
              <a:defRPr sz="1600" b="1">
                <a:latin typeface="Univers Condensed"/>
                <a:ea typeface="Univers Condensed"/>
                <a:cs typeface="Univers Condensed"/>
                <a:sym typeface="Univers Condensed"/>
              </a:defRPr>
            </a:lvl4pPr>
            <a:lvl5pPr marL="0" indent="1828800">
              <a:buSzTx/>
              <a:buFontTx/>
              <a:buNone/>
              <a:defRPr sz="1600" b="1">
                <a:latin typeface="Univers Condensed"/>
                <a:ea typeface="Univers Condensed"/>
                <a:cs typeface="Univers Condensed"/>
                <a:sym typeface="Univers Condensed"/>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51" name="Text Placeholder 4"/>
          <p:cNvSpPr>
            <a:spLocks noGrp="1"/>
          </p:cNvSpPr>
          <p:nvPr>
            <p:ph type="body" sz="quarter" idx="21"/>
          </p:nvPr>
        </p:nvSpPr>
        <p:spPr>
          <a:xfrm>
            <a:off x="6172200" y="1681163"/>
            <a:ext cx="5183188" cy="657226"/>
          </a:xfrm>
          <a:prstGeom prst="rect">
            <a:avLst/>
          </a:prstGeom>
        </p:spPr>
        <p:txBody>
          <a:bodyPr anchor="b"/>
          <a:lstStyle/>
          <a:p>
            <a:pPr marL="0" indent="0">
              <a:buSzTx/>
              <a:buFontTx/>
              <a:buNone/>
              <a:defRPr sz="1600" b="1">
                <a:latin typeface="Univers Condensed"/>
                <a:ea typeface="Univers Condensed"/>
                <a:cs typeface="Univers Condensed"/>
                <a:sym typeface="Univers Condensed"/>
              </a:defRPr>
            </a:pPr>
            <a:endParaRPr/>
          </a:p>
        </p:txBody>
      </p:sp>
      <p:sp>
        <p:nvSpPr>
          <p:cNvPr id="5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Titeltext"/>
          <p:cNvSpPr txBox="1">
            <a:spLocks noGrp="1"/>
          </p:cNvSpPr>
          <p:nvPr>
            <p:ph type="title"/>
          </p:nvPr>
        </p:nvSpPr>
        <p:spPr>
          <a:prstGeom prst="rect">
            <a:avLst/>
          </a:prstGeom>
        </p:spPr>
        <p:txBody>
          <a:bodyPr/>
          <a:lstStyle/>
          <a:p>
            <a:r>
              <a:t>Titeltext</a:t>
            </a:r>
          </a:p>
        </p:txBody>
      </p:sp>
      <p:sp>
        <p:nvSpPr>
          <p:cNvPr id="6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Titeltext"/>
          <p:cNvSpPr txBox="1">
            <a:spLocks noGrp="1"/>
          </p:cNvSpPr>
          <p:nvPr>
            <p:ph type="title"/>
          </p:nvPr>
        </p:nvSpPr>
        <p:spPr>
          <a:xfrm>
            <a:off x="678425" y="781664"/>
            <a:ext cx="4093600" cy="1223453"/>
          </a:xfrm>
          <a:prstGeom prst="rect">
            <a:avLst/>
          </a:prstGeom>
        </p:spPr>
        <p:txBody>
          <a:bodyPr anchor="b"/>
          <a:lstStyle>
            <a:lvl1pPr>
              <a:defRPr sz="3200"/>
            </a:lvl1pPr>
          </a:lstStyle>
          <a:p>
            <a:r>
              <a:t>Titeltext</a:t>
            </a:r>
          </a:p>
        </p:txBody>
      </p:sp>
      <p:sp>
        <p:nvSpPr>
          <p:cNvPr id="75" name="Brödtext nivå ett…"/>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Brödtext nivå ett</a:t>
            </a:r>
          </a:p>
          <a:p>
            <a:pPr lvl="1"/>
            <a:r>
              <a:t>Brödtext nivå två</a:t>
            </a:r>
          </a:p>
          <a:p>
            <a:pPr lvl="2"/>
            <a:r>
              <a:t>Brödtext nivå tre</a:t>
            </a:r>
          </a:p>
          <a:p>
            <a:pPr lvl="3"/>
            <a:r>
              <a:t>Brödtext nivå fyra</a:t>
            </a:r>
          </a:p>
          <a:p>
            <a:pPr lvl="4"/>
            <a:r>
              <a:t>Brödtext nivå fem</a:t>
            </a:r>
          </a:p>
        </p:txBody>
      </p:sp>
      <p:sp>
        <p:nvSpPr>
          <p:cNvPr id="76" name="Text Placeholder 3"/>
          <p:cNvSpPr>
            <a:spLocks noGrp="1"/>
          </p:cNvSpPr>
          <p:nvPr>
            <p:ph type="body" sz="quarter" idx="21"/>
          </p:nvPr>
        </p:nvSpPr>
        <p:spPr>
          <a:xfrm>
            <a:off x="688257" y="2315497"/>
            <a:ext cx="4093600" cy="3553491"/>
          </a:xfrm>
          <a:prstGeom prst="rect">
            <a:avLst/>
          </a:prstGeom>
        </p:spPr>
        <p:txBody>
          <a:bodyPr/>
          <a:lstStyle/>
          <a:p>
            <a:pPr marL="0" indent="0">
              <a:buSzTx/>
              <a:buFontTx/>
              <a:buNone/>
              <a:defRPr sz="1600"/>
            </a:pPr>
            <a:endParaRPr/>
          </a:p>
        </p:txBody>
      </p:sp>
      <p:sp>
        <p:nvSpPr>
          <p:cNvPr id="7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4" name="Titeltext"/>
          <p:cNvSpPr txBox="1">
            <a:spLocks noGrp="1"/>
          </p:cNvSpPr>
          <p:nvPr>
            <p:ph type="title"/>
          </p:nvPr>
        </p:nvSpPr>
        <p:spPr>
          <a:xfrm>
            <a:off x="683342" y="1066800"/>
            <a:ext cx="4103431" cy="1317523"/>
          </a:xfrm>
          <a:prstGeom prst="rect">
            <a:avLst/>
          </a:prstGeom>
        </p:spPr>
        <p:txBody>
          <a:bodyPr anchor="b"/>
          <a:lstStyle>
            <a:lvl1pPr>
              <a:defRPr sz="3200"/>
            </a:lvl1pPr>
          </a:lstStyle>
          <a:p>
            <a:r>
              <a:t>Titeltext</a:t>
            </a:r>
          </a:p>
        </p:txBody>
      </p:sp>
      <p:sp>
        <p:nvSpPr>
          <p:cNvPr id="85" name="Picture Placeholder 2"/>
          <p:cNvSpPr>
            <a:spLocks noGrp="1"/>
          </p:cNvSpPr>
          <p:nvPr>
            <p:ph type="pic" sz="half" idx="21"/>
          </p:nvPr>
        </p:nvSpPr>
        <p:spPr>
          <a:xfrm>
            <a:off x="5183187" y="1066800"/>
            <a:ext cx="6172201" cy="4794250"/>
          </a:xfrm>
          <a:prstGeom prst="rect">
            <a:avLst/>
          </a:prstGeom>
        </p:spPr>
        <p:txBody>
          <a:bodyPr lIns="91439" rIns="91439">
            <a:noAutofit/>
          </a:bodyPr>
          <a:lstStyle/>
          <a:p>
            <a:endParaRPr/>
          </a:p>
        </p:txBody>
      </p:sp>
      <p:sp>
        <p:nvSpPr>
          <p:cNvPr id="86" name="Brödtext nivå ett…"/>
          <p:cNvSpPr txBox="1">
            <a:spLocks noGrp="1"/>
          </p:cNvSpPr>
          <p:nvPr>
            <p:ph type="body" sz="quarter" idx="1"/>
          </p:nvPr>
        </p:nvSpPr>
        <p:spPr>
          <a:xfrm>
            <a:off x="683342" y="2552700"/>
            <a:ext cx="4103431" cy="33162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Brödtext nivå ett</a:t>
            </a:r>
          </a:p>
          <a:p>
            <a:pPr lvl="1"/>
            <a:r>
              <a:t>Brödtext nivå två</a:t>
            </a:r>
          </a:p>
          <a:p>
            <a:pPr lvl="2"/>
            <a:r>
              <a:t>Brödtext nivå tre</a:t>
            </a:r>
          </a:p>
          <a:p>
            <a:pPr lvl="3"/>
            <a:r>
              <a:t>Brödtext nivå fyra</a:t>
            </a:r>
          </a:p>
          <a:p>
            <a:pPr lvl="4"/>
            <a:r>
              <a:t>Brödtext nivå fem</a:t>
            </a:r>
          </a:p>
        </p:txBody>
      </p:sp>
      <p:sp>
        <p:nvSpPr>
          <p:cNvPr id="8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traight Connector 6"/>
          <p:cNvSpPr/>
          <p:nvPr/>
        </p:nvSpPr>
        <p:spPr>
          <a:xfrm>
            <a:off x="800100" y="723900"/>
            <a:ext cx="10591800" cy="0"/>
          </a:xfrm>
          <a:prstGeom prst="line">
            <a:avLst/>
          </a:prstGeom>
          <a:ln w="44450">
            <a:solidFill>
              <a:srgbClr val="000000"/>
            </a:solidFill>
            <a:miter/>
          </a:ln>
        </p:spPr>
        <p:txBody>
          <a:bodyPr lIns="45719" rIns="45719"/>
          <a:lstStyle/>
          <a:p>
            <a:endParaRPr/>
          </a:p>
        </p:txBody>
      </p:sp>
      <p:sp>
        <p:nvSpPr>
          <p:cNvPr id="3" name="Straight Connector 7"/>
          <p:cNvSpPr/>
          <p:nvPr/>
        </p:nvSpPr>
        <p:spPr>
          <a:xfrm>
            <a:off x="800100" y="6142780"/>
            <a:ext cx="10591800" cy="1"/>
          </a:xfrm>
          <a:prstGeom prst="line">
            <a:avLst/>
          </a:prstGeom>
          <a:ln w="12700">
            <a:solidFill>
              <a:srgbClr val="000000"/>
            </a:solidFill>
            <a:miter/>
          </a:ln>
        </p:spPr>
        <p:txBody>
          <a:bodyPr lIns="45719" rIns="45719"/>
          <a:lstStyle/>
          <a:p>
            <a:endParaRPr/>
          </a:p>
        </p:txBody>
      </p:sp>
      <p:sp>
        <p:nvSpPr>
          <p:cNvPr id="4" name="Titeltext"/>
          <p:cNvSpPr txBox="1">
            <a:spLocks noGrp="1"/>
          </p:cNvSpPr>
          <p:nvPr>
            <p:ph type="title"/>
          </p:nvPr>
        </p:nvSpPr>
        <p:spPr>
          <a:xfrm>
            <a:off x="700634" y="922096"/>
            <a:ext cx="10691267" cy="13710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Titeltext</a:t>
            </a:r>
          </a:p>
        </p:txBody>
      </p:sp>
      <p:sp>
        <p:nvSpPr>
          <p:cNvPr id="5" name="Brödtext nivå ett…"/>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6" name="Diabildsnummer"/>
          <p:cNvSpPr txBox="1">
            <a:spLocks noGrp="1"/>
          </p:cNvSpPr>
          <p:nvPr>
            <p:ph type="sldNum" sz="quarter" idx="2"/>
          </p:nvPr>
        </p:nvSpPr>
        <p:spPr>
          <a:xfrm>
            <a:off x="11258626" y="6347142"/>
            <a:ext cx="332741" cy="383541"/>
          </a:xfrm>
          <a:prstGeom prst="rect">
            <a:avLst/>
          </a:prstGeom>
          <a:ln w="12700">
            <a:miter lim="400000"/>
          </a:ln>
        </p:spPr>
        <p:txBody>
          <a:bodyPr wrap="none" lIns="45719" rIns="45719" anchor="ctr">
            <a:spAutoFit/>
          </a:bodyPr>
          <a:lstStyle>
            <a:lvl1pPr algn="r"/>
          </a:lstStyle>
          <a:p>
            <a:fld id="{86CB4B4D-7CA3-9044-876B-883B54F8677D}" type="slidenum">
              <a:t>‹#›</a:t>
            </a:fld>
            <a:endParaRPr/>
          </a:p>
        </p:txBody>
      </p:sp>
      <p:sp>
        <p:nvSpPr>
          <p:cNvPr id="8" name="TextBox 7">
            <a:extLst>
              <a:ext uri="{FF2B5EF4-FFF2-40B4-BE49-F238E27FC236}">
                <a16:creationId xmlns:a16="http://schemas.microsoft.com/office/drawing/2014/main" id="{BC5A7FC0-0D77-1880-EFEC-C4949B17A9BB}"/>
              </a:ext>
            </a:extLst>
          </p:cNvPr>
          <p:cNvSpPr txBox="1"/>
          <p:nvPr userDrawn="1">
            <p:extLst>
              <p:ext uri="{1162E1C5-73C7-4A58-AE30-91384D911F3F}">
                <p184:classification xmlns:p184="http://schemas.microsoft.com/office/powerpoint/2018/4/main" val="ftr"/>
              </p:ext>
            </p:extLst>
          </p:nvPr>
        </p:nvSpPr>
        <p:spPr>
          <a:xfrm>
            <a:off x="63500" y="6672580"/>
            <a:ext cx="1692275" cy="121920"/>
          </a:xfrm>
          <a:prstGeom prst="rect">
            <a:avLst/>
          </a:prstGeom>
        </p:spPr>
        <p:txBody>
          <a:bodyPr horzOverflow="overflow" lIns="0" tIns="0" rIns="0" bIns="0">
            <a:spAutoFit/>
          </a:bodyPr>
          <a:lstStyle/>
          <a:p>
            <a:pPr algn="l"/>
            <a:r>
              <a:rPr lang="en-US" sz="800">
                <a:solidFill>
                  <a:srgbClr val="737373"/>
                </a:solidFill>
                <a:latin typeface="Arial" panose="020B0604020202020204" pitchFamily="34" charset="0"/>
                <a:cs typeface="Arial" panose="020B0604020202020204" pitchFamily="34" charset="0"/>
              </a:rPr>
              <a:t>Classified by Alfa Laval as: Business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100000"/>
        </a:lnSpc>
        <a:spcBef>
          <a:spcPts val="0"/>
        </a:spcBef>
        <a:spcAft>
          <a:spcPts val="0"/>
        </a:spcAft>
        <a:buClrTx/>
        <a:buSzTx/>
        <a:buFontTx/>
        <a:buNone/>
        <a:tabLst/>
        <a:defRPr sz="4000" b="0" i="0" u="none" strike="noStrike" cap="all" spc="30" baseline="0">
          <a:solidFill>
            <a:srgbClr val="000000"/>
          </a:solidFill>
          <a:uFillTx/>
          <a:latin typeface="Univers Condensed"/>
          <a:ea typeface="Univers Condensed"/>
          <a:cs typeface="Univers Condensed"/>
          <a:sym typeface="Univers Condensed"/>
        </a:defRPr>
      </a:lvl1pPr>
      <a:lvl2pPr marL="0" marR="0" indent="0" algn="l" defTabSz="914400" rtl="0" latinLnBrk="0">
        <a:lnSpc>
          <a:spcPct val="100000"/>
        </a:lnSpc>
        <a:spcBef>
          <a:spcPts val="0"/>
        </a:spcBef>
        <a:spcAft>
          <a:spcPts val="0"/>
        </a:spcAft>
        <a:buClrTx/>
        <a:buSzTx/>
        <a:buFontTx/>
        <a:buNone/>
        <a:tabLst/>
        <a:defRPr sz="4000" b="0" i="0" u="none" strike="noStrike" cap="all" spc="30" baseline="0">
          <a:solidFill>
            <a:srgbClr val="000000"/>
          </a:solidFill>
          <a:uFillTx/>
          <a:latin typeface="Univers Condensed"/>
          <a:ea typeface="Univers Condensed"/>
          <a:cs typeface="Univers Condensed"/>
          <a:sym typeface="Univers Condensed"/>
        </a:defRPr>
      </a:lvl2pPr>
      <a:lvl3pPr marL="0" marR="0" indent="0" algn="l" defTabSz="914400" rtl="0" latinLnBrk="0">
        <a:lnSpc>
          <a:spcPct val="100000"/>
        </a:lnSpc>
        <a:spcBef>
          <a:spcPts val="0"/>
        </a:spcBef>
        <a:spcAft>
          <a:spcPts val="0"/>
        </a:spcAft>
        <a:buClrTx/>
        <a:buSzTx/>
        <a:buFontTx/>
        <a:buNone/>
        <a:tabLst/>
        <a:defRPr sz="4000" b="0" i="0" u="none" strike="noStrike" cap="all" spc="30" baseline="0">
          <a:solidFill>
            <a:srgbClr val="000000"/>
          </a:solidFill>
          <a:uFillTx/>
          <a:latin typeface="Univers Condensed"/>
          <a:ea typeface="Univers Condensed"/>
          <a:cs typeface="Univers Condensed"/>
          <a:sym typeface="Univers Condensed"/>
        </a:defRPr>
      </a:lvl3pPr>
      <a:lvl4pPr marL="0" marR="0" indent="0" algn="l" defTabSz="914400" rtl="0" latinLnBrk="0">
        <a:lnSpc>
          <a:spcPct val="100000"/>
        </a:lnSpc>
        <a:spcBef>
          <a:spcPts val="0"/>
        </a:spcBef>
        <a:spcAft>
          <a:spcPts val="0"/>
        </a:spcAft>
        <a:buClrTx/>
        <a:buSzTx/>
        <a:buFontTx/>
        <a:buNone/>
        <a:tabLst/>
        <a:defRPr sz="4000" b="0" i="0" u="none" strike="noStrike" cap="all" spc="30" baseline="0">
          <a:solidFill>
            <a:srgbClr val="000000"/>
          </a:solidFill>
          <a:uFillTx/>
          <a:latin typeface="Univers Condensed"/>
          <a:ea typeface="Univers Condensed"/>
          <a:cs typeface="Univers Condensed"/>
          <a:sym typeface="Univers Condensed"/>
        </a:defRPr>
      </a:lvl4pPr>
      <a:lvl5pPr marL="0" marR="0" indent="0" algn="l" defTabSz="914400" rtl="0" latinLnBrk="0">
        <a:lnSpc>
          <a:spcPct val="100000"/>
        </a:lnSpc>
        <a:spcBef>
          <a:spcPts val="0"/>
        </a:spcBef>
        <a:spcAft>
          <a:spcPts val="0"/>
        </a:spcAft>
        <a:buClrTx/>
        <a:buSzTx/>
        <a:buFontTx/>
        <a:buNone/>
        <a:tabLst/>
        <a:defRPr sz="4000" b="0" i="0" u="none" strike="noStrike" cap="all" spc="30" baseline="0">
          <a:solidFill>
            <a:srgbClr val="000000"/>
          </a:solidFill>
          <a:uFillTx/>
          <a:latin typeface="Univers Condensed"/>
          <a:ea typeface="Univers Condensed"/>
          <a:cs typeface="Univers Condensed"/>
          <a:sym typeface="Univers Condensed"/>
        </a:defRPr>
      </a:lvl5pPr>
      <a:lvl6pPr marL="0" marR="0" indent="0" algn="l" defTabSz="914400" rtl="0" latinLnBrk="0">
        <a:lnSpc>
          <a:spcPct val="100000"/>
        </a:lnSpc>
        <a:spcBef>
          <a:spcPts val="0"/>
        </a:spcBef>
        <a:spcAft>
          <a:spcPts val="0"/>
        </a:spcAft>
        <a:buClrTx/>
        <a:buSzTx/>
        <a:buFontTx/>
        <a:buNone/>
        <a:tabLst/>
        <a:defRPr sz="4000" b="0" i="0" u="none" strike="noStrike" cap="all" spc="30" baseline="0">
          <a:solidFill>
            <a:srgbClr val="000000"/>
          </a:solidFill>
          <a:uFillTx/>
          <a:latin typeface="Univers Condensed"/>
          <a:ea typeface="Univers Condensed"/>
          <a:cs typeface="Univers Condensed"/>
          <a:sym typeface="Univers Condensed"/>
        </a:defRPr>
      </a:lvl6pPr>
      <a:lvl7pPr marL="0" marR="0" indent="0" algn="l" defTabSz="914400" rtl="0" latinLnBrk="0">
        <a:lnSpc>
          <a:spcPct val="100000"/>
        </a:lnSpc>
        <a:spcBef>
          <a:spcPts val="0"/>
        </a:spcBef>
        <a:spcAft>
          <a:spcPts val="0"/>
        </a:spcAft>
        <a:buClrTx/>
        <a:buSzTx/>
        <a:buFontTx/>
        <a:buNone/>
        <a:tabLst/>
        <a:defRPr sz="4000" b="0" i="0" u="none" strike="noStrike" cap="all" spc="30" baseline="0">
          <a:solidFill>
            <a:srgbClr val="000000"/>
          </a:solidFill>
          <a:uFillTx/>
          <a:latin typeface="Univers Condensed"/>
          <a:ea typeface="Univers Condensed"/>
          <a:cs typeface="Univers Condensed"/>
          <a:sym typeface="Univers Condensed"/>
        </a:defRPr>
      </a:lvl7pPr>
      <a:lvl8pPr marL="0" marR="0" indent="0" algn="l" defTabSz="914400" rtl="0" latinLnBrk="0">
        <a:lnSpc>
          <a:spcPct val="100000"/>
        </a:lnSpc>
        <a:spcBef>
          <a:spcPts val="0"/>
        </a:spcBef>
        <a:spcAft>
          <a:spcPts val="0"/>
        </a:spcAft>
        <a:buClrTx/>
        <a:buSzTx/>
        <a:buFontTx/>
        <a:buNone/>
        <a:tabLst/>
        <a:defRPr sz="4000" b="0" i="0" u="none" strike="noStrike" cap="all" spc="30" baseline="0">
          <a:solidFill>
            <a:srgbClr val="000000"/>
          </a:solidFill>
          <a:uFillTx/>
          <a:latin typeface="Univers Condensed"/>
          <a:ea typeface="Univers Condensed"/>
          <a:cs typeface="Univers Condensed"/>
          <a:sym typeface="Univers Condensed"/>
        </a:defRPr>
      </a:lvl8pPr>
      <a:lvl9pPr marL="0" marR="0" indent="0" algn="l" defTabSz="914400" rtl="0" latinLnBrk="0">
        <a:lnSpc>
          <a:spcPct val="100000"/>
        </a:lnSpc>
        <a:spcBef>
          <a:spcPts val="0"/>
        </a:spcBef>
        <a:spcAft>
          <a:spcPts val="0"/>
        </a:spcAft>
        <a:buClrTx/>
        <a:buSzTx/>
        <a:buFontTx/>
        <a:buNone/>
        <a:tabLst/>
        <a:defRPr sz="4000" b="0" i="0" u="none" strike="noStrike" cap="all" spc="30" baseline="0">
          <a:solidFill>
            <a:srgbClr val="000000"/>
          </a:solidFill>
          <a:uFillTx/>
          <a:latin typeface="Univers Condensed"/>
          <a:ea typeface="Univers Condensed"/>
          <a:cs typeface="Univers Condensed"/>
          <a:sym typeface="Univers Condensed"/>
        </a:defRPr>
      </a:lvl9pPr>
    </p:titleStyle>
    <p:bodyStyle>
      <a:lvl1pPr marL="228600" marR="0" indent="-2286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mn-lt"/>
          <a:ea typeface="+mn-ea"/>
          <a:cs typeface="+mn-cs"/>
          <a:sym typeface="Calisto MT"/>
        </a:defRPr>
      </a:lvl1pPr>
      <a:lvl2pPr marL="7112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mn-lt"/>
          <a:ea typeface="+mn-ea"/>
          <a:cs typeface="+mn-cs"/>
          <a:sym typeface="Calisto MT"/>
        </a:defRPr>
      </a:lvl2pPr>
      <a:lvl3pPr marL="1200150" marR="0" indent="-28575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mn-lt"/>
          <a:ea typeface="+mn-ea"/>
          <a:cs typeface="+mn-cs"/>
          <a:sym typeface="Calisto MT"/>
        </a:defRPr>
      </a:lvl3pPr>
      <a:lvl4pPr marL="1698171" marR="0" indent="-326571"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mn-lt"/>
          <a:ea typeface="+mn-ea"/>
          <a:cs typeface="+mn-cs"/>
          <a:sym typeface="Calisto MT"/>
        </a:defRPr>
      </a:lvl4pPr>
      <a:lvl5pPr marL="2155371" marR="0" indent="-326571"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mn-lt"/>
          <a:ea typeface="+mn-ea"/>
          <a:cs typeface="+mn-cs"/>
          <a:sym typeface="Calisto MT"/>
        </a:defRPr>
      </a:lvl5pPr>
      <a:lvl6pPr marL="25400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mn-lt"/>
          <a:ea typeface="+mn-ea"/>
          <a:cs typeface="+mn-cs"/>
          <a:sym typeface="Calisto MT"/>
        </a:defRPr>
      </a:lvl6pPr>
      <a:lvl7pPr marL="29972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mn-lt"/>
          <a:ea typeface="+mn-ea"/>
          <a:cs typeface="+mn-cs"/>
          <a:sym typeface="Calisto MT"/>
        </a:defRPr>
      </a:lvl7pPr>
      <a:lvl8pPr marL="34544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mn-lt"/>
          <a:ea typeface="+mn-ea"/>
          <a:cs typeface="+mn-cs"/>
          <a:sym typeface="Calisto MT"/>
        </a:defRPr>
      </a:lvl8pPr>
      <a:lvl9pPr marL="39116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mn-lt"/>
          <a:ea typeface="+mn-ea"/>
          <a:cs typeface="+mn-cs"/>
          <a:sym typeface="Calisto MT"/>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sto MT"/>
        </a:defRPr>
      </a:lvl1pPr>
      <a:lvl2pPr marL="0" marR="0" indent="4572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sto MT"/>
        </a:defRPr>
      </a:lvl2pPr>
      <a:lvl3pPr marL="0" marR="0" indent="9144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sto MT"/>
        </a:defRPr>
      </a:lvl3pPr>
      <a:lvl4pPr marL="0" marR="0" indent="13716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sto MT"/>
        </a:defRPr>
      </a:lvl4pPr>
      <a:lvl5pPr marL="0" marR="0" indent="18288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sto MT"/>
        </a:defRPr>
      </a:lvl5pPr>
      <a:lvl6pPr marL="0" marR="0" indent="22860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sto MT"/>
        </a:defRPr>
      </a:lvl6pPr>
      <a:lvl7pPr marL="0" marR="0" indent="27432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sto MT"/>
        </a:defRPr>
      </a:lvl7pPr>
      <a:lvl8pPr marL="0" marR="0" indent="32004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sto MT"/>
        </a:defRPr>
      </a:lvl8pPr>
      <a:lvl9pPr marL="0" marR="0" indent="36576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sto M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Binary_Worksheet.xlsb"/><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rodklinten.nu/"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_Worksheet.xlsx"/><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5"/>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97" name="Rubrik 1"/>
          <p:cNvSpPr txBox="1">
            <a:spLocks noGrp="1"/>
          </p:cNvSpPr>
          <p:nvPr>
            <p:ph type="ctrTitle"/>
          </p:nvPr>
        </p:nvSpPr>
        <p:spPr>
          <a:xfrm>
            <a:off x="647698" y="871757"/>
            <a:ext cx="6107758" cy="3871145"/>
          </a:xfrm>
          <a:prstGeom prst="rect">
            <a:avLst/>
          </a:prstGeom>
        </p:spPr>
        <p:txBody>
          <a:bodyPr/>
          <a:lstStyle/>
          <a:p>
            <a:pPr>
              <a:lnSpc>
                <a:spcPct val="90000"/>
              </a:lnSpc>
              <a:defRPr sz="3400" spc="0"/>
            </a:pPr>
            <a:r>
              <a:t>Välkomna till Rödklintens </a:t>
            </a:r>
            <a:br/>
            <a:r>
              <a:t>samfällighetsförening</a:t>
            </a:r>
            <a:br/>
            <a:r>
              <a:t>Årsstämma 2025</a:t>
            </a:r>
          </a:p>
        </p:txBody>
      </p:sp>
      <p:sp>
        <p:nvSpPr>
          <p:cNvPr id="98" name="Underrubrik 2"/>
          <p:cNvSpPr txBox="1">
            <a:spLocks noGrp="1"/>
          </p:cNvSpPr>
          <p:nvPr>
            <p:ph type="subTitle" sz="quarter" idx="1"/>
          </p:nvPr>
        </p:nvSpPr>
        <p:spPr>
          <a:xfrm>
            <a:off x="695325" y="4785543"/>
            <a:ext cx="4857857" cy="1005658"/>
          </a:xfrm>
          <a:prstGeom prst="rect">
            <a:avLst/>
          </a:prstGeom>
        </p:spPr>
        <p:txBody>
          <a:bodyPr/>
          <a:lstStyle/>
          <a:p>
            <a:r>
              <a:t>2025-04-01</a:t>
            </a:r>
          </a:p>
        </p:txBody>
      </p:sp>
      <p:sp>
        <p:nvSpPr>
          <p:cNvPr id="99" name="Straight Connector 17"/>
          <p:cNvSpPr/>
          <p:nvPr/>
        </p:nvSpPr>
        <p:spPr>
          <a:xfrm>
            <a:off x="800100" y="723900"/>
            <a:ext cx="4914900" cy="0"/>
          </a:xfrm>
          <a:prstGeom prst="line">
            <a:avLst/>
          </a:prstGeom>
          <a:ln w="44450">
            <a:solidFill>
              <a:srgbClr val="000000"/>
            </a:solidFill>
            <a:miter/>
          </a:ln>
        </p:spPr>
        <p:txBody>
          <a:bodyPr lIns="45719" rIns="45719"/>
          <a:lstStyle/>
          <a:p>
            <a:endParaRPr/>
          </a:p>
        </p:txBody>
      </p:sp>
      <p:sp>
        <p:nvSpPr>
          <p:cNvPr id="100" name="Straight Connector 19"/>
          <p:cNvSpPr/>
          <p:nvPr/>
        </p:nvSpPr>
        <p:spPr>
          <a:xfrm>
            <a:off x="800100" y="6134100"/>
            <a:ext cx="4914900" cy="0"/>
          </a:xfrm>
          <a:prstGeom prst="line">
            <a:avLst/>
          </a:prstGeom>
          <a:ln w="12700">
            <a:solidFill>
              <a:srgbClr val="000000"/>
            </a:solidFill>
            <a:miter/>
          </a:ln>
        </p:spPr>
        <p:txBody>
          <a:bodyPr lIns="45719" rIns="45719"/>
          <a:lstStyle/>
          <a:p>
            <a:endParaRPr/>
          </a:p>
        </p:txBody>
      </p:sp>
      <p:pic>
        <p:nvPicPr>
          <p:cNvPr id="101" name="Bildobjekt 3" descr="Bildobjekt 3"/>
          <p:cNvPicPr>
            <a:picLocks noChangeAspect="1"/>
          </p:cNvPicPr>
          <p:nvPr/>
        </p:nvPicPr>
        <p:blipFill>
          <a:blip r:embed="rId2"/>
          <a:srcRect l="38520" r="14917"/>
          <a:stretch>
            <a:fillRect/>
          </a:stretch>
        </p:blipFill>
        <p:spPr>
          <a:xfrm>
            <a:off x="6811210" y="0"/>
            <a:ext cx="5676901" cy="6857990"/>
          </a:xfrm>
          <a:prstGeom prst="rect">
            <a:avLst/>
          </a:prstGeom>
          <a:ln w="12700">
            <a:miter lim="400000"/>
          </a:ln>
        </p:spPr>
      </p:pic>
      <p:sp>
        <p:nvSpPr>
          <p:cNvPr id="3" name="Alfa Laval Security stamp">
            <a:extLst>
              <a:ext uri="{FF2B5EF4-FFF2-40B4-BE49-F238E27FC236}">
                <a16:creationId xmlns:a16="http://schemas.microsoft.com/office/drawing/2014/main" id="{E189528F-2AD2-DE99-4FD2-28E332E54F51}"/>
              </a:ext>
            </a:extLst>
          </p:cNvPr>
          <p:cNvSpPr txBox="1"/>
          <p:nvPr/>
        </p:nvSpPr>
        <p:spPr>
          <a:xfrm>
            <a:off x="317500" y="6604000"/>
            <a:ext cx="4604326"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rgbClr val="FFFFFF"/>
                </a:solidFill>
                <a:effectLst/>
                <a:uFillTx/>
                <a:latin typeface="Alfa Laval Offc" pitchFamily="2" charset="0"/>
                <a:ea typeface="+mn-ea"/>
                <a:cs typeface="+mn-cs"/>
                <a:sym typeface="Calisto MT"/>
              </a:rPr>
              <a:t>Classified by Alfa Laval as: Business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2000"/>
                                  </p:stCondLst>
                                  <p:iterate>
                                    <p:tmAbs val="0"/>
                                  </p:iterate>
                                  <p:childTnLst>
                                    <p:set>
                                      <p:cBhvr>
                                        <p:cTn id="6" fill="hold"/>
                                        <p:tgtEl>
                                          <p:spTgt spid="98">
                                            <p:bg/>
                                          </p:spTgt>
                                        </p:tgtEl>
                                        <p:attrNameLst>
                                          <p:attrName>style.visibility</p:attrName>
                                        </p:attrNameLst>
                                      </p:cBhvr>
                                      <p:to>
                                        <p:strVal val="visible"/>
                                      </p:to>
                                    </p:set>
                                    <p:animEffect transition="in" filter="fade">
                                      <p:cBhvr>
                                        <p:cTn id="7" dur="400"/>
                                        <p:tgtEl>
                                          <p:spTgt spid="98">
                                            <p:bg/>
                                          </p:spTgt>
                                        </p:tgtEl>
                                      </p:cBhvr>
                                    </p:animEffect>
                                  </p:childTnLst>
                                </p:cTn>
                              </p:par>
                              <p:par>
                                <p:cTn id="8" presetID="10" presetClass="entr" presetSubtype="0" fill="hold" grpId="0" nodeType="withEffect">
                                  <p:stCondLst>
                                    <p:cond delay="2000"/>
                                  </p:stCondLst>
                                  <p:iterate>
                                    <p:tmAbs val="0"/>
                                  </p:iterate>
                                  <p:childTnLst>
                                    <p:set>
                                      <p:cBhvr>
                                        <p:cTn id="9" fill="hold"/>
                                        <p:tgtEl>
                                          <p:spTgt spid="98">
                                            <p:txEl>
                                              <p:pRg st="0" end="0"/>
                                            </p:txEl>
                                          </p:spTgt>
                                        </p:tgtEl>
                                        <p:attrNameLst>
                                          <p:attrName>style.visibility</p:attrName>
                                        </p:attrNameLst>
                                      </p:cBhvr>
                                      <p:to>
                                        <p:strVal val="visible"/>
                                      </p:to>
                                    </p:set>
                                    <p:animEffect transition="in" filter="fade">
                                      <p:cBhvr>
                                        <p:cTn id="10" dur="400"/>
                                        <p:tgtEl>
                                          <p:spTgt spid="98">
                                            <p:txEl>
                                              <p:pRg st="0" end="0"/>
                                            </p:txEl>
                                          </p:spTgt>
                                        </p:tgtEl>
                                      </p:cBhvr>
                                    </p:animEffect>
                                  </p:childTnLst>
                                </p:cTn>
                              </p:par>
                            </p:childTnLst>
                          </p:cTn>
                        </p:par>
                        <p:par>
                          <p:cTn id="11" fill="hold">
                            <p:stCondLst>
                              <p:cond delay="2400"/>
                            </p:stCondLst>
                            <p:childTnLst>
                              <p:par>
                                <p:cTn id="12" presetID="10" presetClass="entr" fill="hold" grpId="0" nodeType="afterEffect">
                                  <p:stCondLst>
                                    <p:cond delay="1000"/>
                                  </p:stCondLst>
                                  <p:iterate>
                                    <p:tmAbs val="0"/>
                                  </p:iterate>
                                  <p:childTnLst>
                                    <p:set>
                                      <p:cBhvr>
                                        <p:cTn id="13" fill="hold"/>
                                        <p:tgtEl>
                                          <p:spTgt spid="97"/>
                                        </p:tgtEl>
                                        <p:attrNameLst>
                                          <p:attrName>style.visibility</p:attrName>
                                        </p:attrNameLst>
                                      </p:cBhvr>
                                      <p:to>
                                        <p:strVal val="visible"/>
                                      </p:to>
                                    </p:set>
                                    <p:animEffect transition="in" filter="fade">
                                      <p:cBhvr>
                                        <p:cTn id="14" dur="4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advAuto="0"/>
      <p:bldP spid="98" grpId="0" build="p"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ubrik 1"/>
          <p:cNvSpPr txBox="1">
            <a:spLocks noGrp="1"/>
          </p:cNvSpPr>
          <p:nvPr>
            <p:ph type="title"/>
          </p:nvPr>
        </p:nvSpPr>
        <p:spPr>
          <a:xfrm>
            <a:off x="695325" y="914556"/>
            <a:ext cx="10872666" cy="498841"/>
          </a:xfrm>
          <a:prstGeom prst="rect">
            <a:avLst/>
          </a:prstGeom>
        </p:spPr>
        <p:txBody>
          <a:bodyPr/>
          <a:lstStyle>
            <a:lvl1pPr>
              <a:lnSpc>
                <a:spcPct val="90000"/>
              </a:lnSpc>
              <a:defRPr sz="2400" b="1" spc="0">
                <a:latin typeface="Calibri"/>
                <a:ea typeface="Calibri"/>
                <a:cs typeface="Calibri"/>
                <a:sym typeface="Calibri"/>
              </a:defRPr>
            </a:lvl1pPr>
          </a:lstStyle>
          <a:p>
            <a:r>
              <a:rPr lang="sv-SE" noProof="0" dirty="0"/>
              <a:t>12.Styrelsens förslag till utgifts- och inkomster 2025/26</a:t>
            </a:r>
          </a:p>
        </p:txBody>
      </p:sp>
      <p:sp>
        <p:nvSpPr>
          <p:cNvPr id="3" name="textruta 2">
            <a:extLst>
              <a:ext uri="{FF2B5EF4-FFF2-40B4-BE49-F238E27FC236}">
                <a16:creationId xmlns:a16="http://schemas.microsoft.com/office/drawing/2014/main" id="{84CE6C97-C3E6-1D37-FC8F-F0A73D32569B}"/>
              </a:ext>
            </a:extLst>
          </p:cNvPr>
          <p:cNvSpPr txBox="1"/>
          <p:nvPr/>
        </p:nvSpPr>
        <p:spPr>
          <a:xfrm>
            <a:off x="7897091" y="1876301"/>
            <a:ext cx="3978234"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sv-SE" sz="1800" b="0" i="0" u="none" strike="noStrike" cap="none" spc="0" normalizeH="0" baseline="0" dirty="0">
                <a:ln>
                  <a:noFill/>
                </a:ln>
                <a:solidFill>
                  <a:srgbClr val="000000"/>
                </a:solidFill>
                <a:effectLst/>
                <a:uFillTx/>
                <a:latin typeface="+mn-lt"/>
                <a:ea typeface="+mn-ea"/>
                <a:cs typeface="+mn-cs"/>
                <a:sym typeface="Calisto MT"/>
              </a:rPr>
              <a:t>Underhåll skyddsrum och investering hjärtstartare efter stämmobeslut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sv-SE" dirty="0"/>
              <a:t>Investering i fyrhjuling för snöröjning består av både investeringar och löpande kostnader. </a:t>
            </a:r>
            <a:endParaRPr kumimoji="0" lang="sv-SE" sz="1800" b="0" i="0" u="none" strike="noStrike" cap="none" spc="0" normalizeH="0" baseline="0" dirty="0">
              <a:ln>
                <a:noFill/>
              </a:ln>
              <a:solidFill>
                <a:srgbClr val="000000"/>
              </a:solidFill>
              <a:effectLst/>
              <a:uFillTx/>
              <a:latin typeface="+mn-lt"/>
              <a:ea typeface="+mn-ea"/>
              <a:cs typeface="+mn-cs"/>
              <a:sym typeface="Calisto MT"/>
            </a:endParaRPr>
          </a:p>
        </p:txBody>
      </p:sp>
      <p:graphicFrame>
        <p:nvGraphicFramePr>
          <p:cNvPr id="4" name="Objekt 3">
            <a:extLst>
              <a:ext uri="{FF2B5EF4-FFF2-40B4-BE49-F238E27FC236}">
                <a16:creationId xmlns:a16="http://schemas.microsoft.com/office/drawing/2014/main" id="{AF94701D-8B60-AF23-8B82-22D8A55913FA}"/>
              </a:ext>
            </a:extLst>
          </p:cNvPr>
          <p:cNvGraphicFramePr>
            <a:graphicFrameLocks noChangeAspect="1"/>
          </p:cNvGraphicFramePr>
          <p:nvPr>
            <p:extLst>
              <p:ext uri="{D42A27DB-BD31-4B8C-83A1-F6EECF244321}">
                <p14:modId xmlns:p14="http://schemas.microsoft.com/office/powerpoint/2010/main" val="1010883896"/>
              </p:ext>
            </p:extLst>
          </p:nvPr>
        </p:nvGraphicFramePr>
        <p:xfrm>
          <a:off x="902524" y="1464826"/>
          <a:ext cx="6697684" cy="4644525"/>
        </p:xfrm>
        <a:graphic>
          <a:graphicData uri="http://schemas.openxmlformats.org/presentationml/2006/ole">
            <mc:AlternateContent xmlns:mc="http://schemas.openxmlformats.org/markup-compatibility/2006">
              <mc:Choice xmlns:v="urn:schemas-microsoft-com:vml" Requires="v">
                <p:oleObj name="Binärt kalkylblad" r:id="rId2" imgW="8534400" imgH="5918200" progId="Excel.SheetBinaryMacroEnabled.12">
                  <p:embed/>
                </p:oleObj>
              </mc:Choice>
              <mc:Fallback>
                <p:oleObj name="Binärt kalkylblad" r:id="rId2" imgW="8534400" imgH="5918200" progId="Excel.SheetBinaryMacroEnabled.12">
                  <p:embed/>
                  <p:pic>
                    <p:nvPicPr>
                      <p:cNvPr id="4" name="Objekt 3">
                        <a:extLst>
                          <a:ext uri="{FF2B5EF4-FFF2-40B4-BE49-F238E27FC236}">
                            <a16:creationId xmlns:a16="http://schemas.microsoft.com/office/drawing/2014/main" id="{AF94701D-8B60-AF23-8B82-22D8A55913FA}"/>
                          </a:ext>
                        </a:extLst>
                      </p:cNvPr>
                      <p:cNvPicPr/>
                      <p:nvPr/>
                    </p:nvPicPr>
                    <p:blipFill>
                      <a:blip r:embed="rId3"/>
                      <a:stretch>
                        <a:fillRect/>
                      </a:stretch>
                    </p:blipFill>
                    <p:spPr>
                      <a:xfrm>
                        <a:off x="902524" y="1464826"/>
                        <a:ext cx="6697684" cy="4644525"/>
                      </a:xfrm>
                      <a:prstGeom prst="rect">
                        <a:avLst/>
                      </a:prstGeom>
                      <a:ln>
                        <a:solidFill>
                          <a:schemeClr val="accent1"/>
                        </a:solidFill>
                      </a:ln>
                    </p:spPr>
                  </p:pic>
                </p:oleObj>
              </mc:Fallback>
            </mc:AlternateContent>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ubrik 1"/>
          <p:cNvSpPr txBox="1">
            <a:spLocks noGrp="1"/>
          </p:cNvSpPr>
          <p:nvPr>
            <p:ph type="title"/>
          </p:nvPr>
        </p:nvSpPr>
        <p:spPr>
          <a:xfrm>
            <a:off x="700634" y="922096"/>
            <a:ext cx="10691267" cy="694949"/>
          </a:xfrm>
          <a:prstGeom prst="rect">
            <a:avLst/>
          </a:prstGeom>
        </p:spPr>
        <p:txBody>
          <a:bodyPr/>
          <a:lstStyle>
            <a:lvl1pPr>
              <a:defRPr sz="3600" spc="0">
                <a:latin typeface="Calibri"/>
                <a:ea typeface="Calibri"/>
                <a:cs typeface="Calibri"/>
                <a:sym typeface="Calibri"/>
              </a:defRPr>
            </a:lvl1pPr>
          </a:lstStyle>
          <a:p>
            <a:r>
              <a:t>7. Revisionsberättelse.</a:t>
            </a:r>
          </a:p>
        </p:txBody>
      </p:sp>
      <p:pic>
        <p:nvPicPr>
          <p:cNvPr id="125" name="Bild 1" descr="Bild 1"/>
          <p:cNvPicPr>
            <a:picLocks noChangeAspect="1"/>
          </p:cNvPicPr>
          <p:nvPr/>
        </p:nvPicPr>
        <p:blipFill>
          <a:blip r:embed="rId2"/>
          <a:stretch>
            <a:fillRect/>
          </a:stretch>
        </p:blipFill>
        <p:spPr>
          <a:xfrm>
            <a:off x="700634" y="5018042"/>
            <a:ext cx="1341121" cy="410588"/>
          </a:xfrm>
          <a:prstGeom prst="rect">
            <a:avLst/>
          </a:prstGeom>
          <a:ln w="12700">
            <a:miter lim="400000"/>
          </a:ln>
        </p:spPr>
      </p:pic>
      <p:sp>
        <p:nvSpPr>
          <p:cNvPr id="126" name="textruta 3"/>
          <p:cNvSpPr txBox="1"/>
          <p:nvPr/>
        </p:nvSpPr>
        <p:spPr>
          <a:xfrm>
            <a:off x="712469" y="1488647"/>
            <a:ext cx="10633711" cy="2862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Palatino Linotype"/>
                <a:ea typeface="Palatino Linotype"/>
                <a:cs typeface="Palatino Linotype"/>
                <a:sym typeface="Palatino Linotype"/>
              </a:defRPr>
            </a:pPr>
            <a:r>
              <a:rPr dirty="0" err="1"/>
              <a:t>Undertecknad</a:t>
            </a:r>
            <a:r>
              <a:rPr dirty="0"/>
              <a:t>, </a:t>
            </a:r>
            <a:r>
              <a:rPr dirty="0" err="1"/>
              <a:t>vald</a:t>
            </a:r>
            <a:r>
              <a:rPr dirty="0"/>
              <a:t> vid </a:t>
            </a:r>
            <a:r>
              <a:rPr dirty="0" err="1"/>
              <a:t>årsmötet</a:t>
            </a:r>
            <a:r>
              <a:rPr dirty="0"/>
              <a:t> 202</a:t>
            </a:r>
            <a:r>
              <a:rPr lang="sv-SE" dirty="0"/>
              <a:t>4</a:t>
            </a:r>
            <a:r>
              <a:rPr dirty="0"/>
              <a:t> </a:t>
            </a:r>
            <a:r>
              <a:rPr dirty="0" err="1"/>
              <a:t>att</a:t>
            </a:r>
            <a:r>
              <a:rPr dirty="0"/>
              <a:t> </a:t>
            </a:r>
            <a:r>
              <a:rPr dirty="0" err="1"/>
              <a:t>utföra</a:t>
            </a:r>
            <a:r>
              <a:rPr dirty="0"/>
              <a:t> revision av </a:t>
            </a:r>
            <a:r>
              <a:rPr dirty="0" err="1"/>
              <a:t>föreningens</a:t>
            </a:r>
            <a:r>
              <a:rPr dirty="0"/>
              <a:t> </a:t>
            </a:r>
            <a:r>
              <a:rPr dirty="0" err="1"/>
              <a:t>räkenskaper</a:t>
            </a:r>
            <a:r>
              <a:rPr dirty="0"/>
              <a:t>, </a:t>
            </a:r>
            <a:r>
              <a:rPr dirty="0" err="1"/>
              <a:t>får</a:t>
            </a:r>
            <a:r>
              <a:rPr dirty="0"/>
              <a:t> </a:t>
            </a:r>
            <a:r>
              <a:rPr dirty="0" err="1"/>
              <a:t>härmed</a:t>
            </a:r>
            <a:r>
              <a:rPr dirty="0"/>
              <a:t> </a:t>
            </a:r>
            <a:r>
              <a:rPr dirty="0" err="1"/>
              <a:t>avge</a:t>
            </a:r>
            <a:r>
              <a:rPr dirty="0"/>
              <a:t> sin </a:t>
            </a:r>
            <a:r>
              <a:rPr dirty="0" err="1"/>
              <a:t>revisionsberättelse</a:t>
            </a:r>
            <a:r>
              <a:rPr dirty="0"/>
              <a:t>.</a:t>
            </a:r>
            <a:endParaRPr sz="1200" dirty="0">
              <a:latin typeface="Times New Roman"/>
              <a:ea typeface="Times New Roman"/>
              <a:cs typeface="Times New Roman"/>
              <a:sym typeface="Times New Roman"/>
            </a:endParaRPr>
          </a:p>
          <a:p>
            <a:pPr>
              <a:defRPr>
                <a:latin typeface="Palatino Linotype"/>
                <a:ea typeface="Palatino Linotype"/>
                <a:cs typeface="Palatino Linotype"/>
                <a:sym typeface="Palatino Linotype"/>
              </a:defRPr>
            </a:pPr>
            <a:r>
              <a:rPr dirty="0"/>
              <a:t>Vid </a:t>
            </a:r>
            <a:r>
              <a:rPr dirty="0" err="1"/>
              <a:t>granskning</a:t>
            </a:r>
            <a:r>
              <a:rPr dirty="0"/>
              <a:t> av </a:t>
            </a:r>
            <a:r>
              <a:rPr dirty="0" err="1"/>
              <a:t>Samfällighetsföreningen</a:t>
            </a:r>
            <a:r>
              <a:rPr dirty="0"/>
              <a:t> </a:t>
            </a:r>
            <a:r>
              <a:rPr dirty="0" err="1"/>
              <a:t>Rödklintens</a:t>
            </a:r>
            <a:r>
              <a:rPr dirty="0"/>
              <a:t> </a:t>
            </a:r>
            <a:r>
              <a:rPr dirty="0" err="1"/>
              <a:t>räkenskaper</a:t>
            </a:r>
            <a:r>
              <a:rPr dirty="0"/>
              <a:t> för </a:t>
            </a:r>
            <a:r>
              <a:rPr dirty="0" err="1"/>
              <a:t>tiden</a:t>
            </a:r>
            <a:r>
              <a:rPr dirty="0"/>
              <a:t> 202</a:t>
            </a:r>
            <a:r>
              <a:rPr lang="sv-SE" dirty="0"/>
              <a:t>4</a:t>
            </a:r>
            <a:r>
              <a:rPr dirty="0"/>
              <a:t>-03-01 – 202</a:t>
            </a:r>
            <a:r>
              <a:rPr lang="sv-SE" dirty="0"/>
              <a:t>5</a:t>
            </a:r>
            <a:r>
              <a:rPr dirty="0"/>
              <a:t>-02-2</a:t>
            </a:r>
            <a:r>
              <a:rPr lang="sv-SE" dirty="0"/>
              <a:t>8</a:t>
            </a:r>
            <a:r>
              <a:rPr dirty="0"/>
              <a:t> </a:t>
            </a:r>
            <a:r>
              <a:rPr dirty="0" err="1"/>
              <a:t>har</a:t>
            </a:r>
            <a:r>
              <a:rPr dirty="0"/>
              <a:t> jag </a:t>
            </a:r>
            <a:r>
              <a:rPr dirty="0" err="1"/>
              <a:t>funnit</a:t>
            </a:r>
            <a:r>
              <a:rPr dirty="0"/>
              <a:t> dessa </a:t>
            </a:r>
            <a:r>
              <a:rPr dirty="0" err="1"/>
              <a:t>i</a:t>
            </a:r>
            <a:r>
              <a:rPr dirty="0"/>
              <a:t> god </a:t>
            </a:r>
            <a:r>
              <a:rPr dirty="0" err="1"/>
              <a:t>ordning</a:t>
            </a:r>
            <a:r>
              <a:rPr dirty="0"/>
              <a:t>, </a:t>
            </a:r>
            <a:r>
              <a:rPr dirty="0" err="1"/>
              <a:t>intäkter</a:t>
            </a:r>
            <a:r>
              <a:rPr dirty="0"/>
              <a:t> </a:t>
            </a:r>
            <a:r>
              <a:rPr dirty="0" err="1"/>
              <a:t>och</a:t>
            </a:r>
            <a:r>
              <a:rPr dirty="0"/>
              <a:t> </a:t>
            </a:r>
            <a:r>
              <a:rPr dirty="0" err="1"/>
              <a:t>kostnader</a:t>
            </a:r>
            <a:r>
              <a:rPr dirty="0"/>
              <a:t> </a:t>
            </a:r>
            <a:r>
              <a:rPr dirty="0" err="1"/>
              <a:t>är</a:t>
            </a:r>
            <a:r>
              <a:rPr dirty="0"/>
              <a:t> </a:t>
            </a:r>
            <a:r>
              <a:rPr dirty="0" err="1"/>
              <a:t>styrkta</a:t>
            </a:r>
            <a:r>
              <a:rPr dirty="0"/>
              <a:t> med </a:t>
            </a:r>
            <a:r>
              <a:rPr dirty="0" err="1"/>
              <a:t>verifikationer</a:t>
            </a:r>
            <a:r>
              <a:rPr dirty="0"/>
              <a:t>. Det </a:t>
            </a:r>
            <a:r>
              <a:rPr dirty="0" err="1"/>
              <a:t>kvarstående</a:t>
            </a:r>
            <a:r>
              <a:rPr dirty="0"/>
              <a:t> </a:t>
            </a:r>
            <a:r>
              <a:rPr dirty="0" err="1"/>
              <a:t>värdet</a:t>
            </a:r>
            <a:r>
              <a:rPr dirty="0"/>
              <a:t> </a:t>
            </a:r>
            <a:r>
              <a:rPr dirty="0" err="1"/>
              <a:t>på</a:t>
            </a:r>
            <a:r>
              <a:rPr dirty="0"/>
              <a:t> </a:t>
            </a:r>
            <a:r>
              <a:rPr dirty="0" err="1"/>
              <a:t>bankkonton</a:t>
            </a:r>
            <a:r>
              <a:rPr dirty="0"/>
              <a:t> </a:t>
            </a:r>
            <a:r>
              <a:rPr dirty="0" err="1"/>
              <a:t>har</a:t>
            </a:r>
            <a:r>
              <a:rPr dirty="0"/>
              <a:t> </a:t>
            </a:r>
            <a:r>
              <a:rPr dirty="0" err="1"/>
              <a:t>kontrollerats</a:t>
            </a:r>
            <a:r>
              <a:rPr dirty="0"/>
              <a:t>.</a:t>
            </a:r>
            <a:endParaRPr sz="1200" dirty="0">
              <a:latin typeface="Times New Roman"/>
              <a:ea typeface="Times New Roman"/>
              <a:cs typeface="Times New Roman"/>
              <a:sym typeface="Times New Roman"/>
            </a:endParaRPr>
          </a:p>
          <a:p>
            <a:pPr>
              <a:defRPr>
                <a:latin typeface="Palatino Linotype"/>
                <a:ea typeface="Palatino Linotype"/>
                <a:cs typeface="Palatino Linotype"/>
                <a:sym typeface="Palatino Linotype"/>
              </a:defRPr>
            </a:pPr>
            <a:r>
              <a:rPr dirty="0"/>
              <a:t>Mot </a:t>
            </a:r>
            <a:r>
              <a:rPr dirty="0" err="1"/>
              <a:t>förvaltningen</a:t>
            </a:r>
            <a:r>
              <a:rPr dirty="0"/>
              <a:t> </a:t>
            </a:r>
            <a:r>
              <a:rPr dirty="0" err="1"/>
              <a:t>och</a:t>
            </a:r>
            <a:r>
              <a:rPr dirty="0"/>
              <a:t> </a:t>
            </a:r>
            <a:r>
              <a:rPr dirty="0" err="1"/>
              <a:t>föreningens</a:t>
            </a:r>
            <a:r>
              <a:rPr dirty="0"/>
              <a:t> </a:t>
            </a:r>
            <a:r>
              <a:rPr dirty="0" err="1"/>
              <a:t>verksamhet</a:t>
            </a:r>
            <a:r>
              <a:rPr dirty="0"/>
              <a:t> </a:t>
            </a:r>
            <a:r>
              <a:rPr dirty="0" err="1"/>
              <a:t>i</a:t>
            </a:r>
            <a:r>
              <a:rPr dirty="0"/>
              <a:t> </a:t>
            </a:r>
            <a:r>
              <a:rPr dirty="0" err="1"/>
              <a:t>övrigt</a:t>
            </a:r>
            <a:r>
              <a:rPr dirty="0"/>
              <a:t> </a:t>
            </a:r>
            <a:r>
              <a:rPr dirty="0" err="1"/>
              <a:t>enligt</a:t>
            </a:r>
            <a:r>
              <a:rPr dirty="0"/>
              <a:t> </a:t>
            </a:r>
            <a:r>
              <a:rPr dirty="0" err="1"/>
              <a:t>förda</a:t>
            </a:r>
            <a:r>
              <a:rPr dirty="0"/>
              <a:t> </a:t>
            </a:r>
            <a:r>
              <a:rPr dirty="0" err="1"/>
              <a:t>protokoll</a:t>
            </a:r>
            <a:r>
              <a:rPr dirty="0"/>
              <a:t> </a:t>
            </a:r>
            <a:r>
              <a:rPr dirty="0" err="1"/>
              <a:t>finns</a:t>
            </a:r>
            <a:r>
              <a:rPr dirty="0"/>
              <a:t> </a:t>
            </a:r>
            <a:r>
              <a:rPr dirty="0" err="1"/>
              <a:t>enligt</a:t>
            </a:r>
            <a:r>
              <a:rPr dirty="0"/>
              <a:t> </a:t>
            </a:r>
            <a:r>
              <a:rPr dirty="0" err="1"/>
              <a:t>mig</a:t>
            </a:r>
            <a:r>
              <a:rPr dirty="0"/>
              <a:t> </a:t>
            </a:r>
            <a:r>
              <a:rPr dirty="0" err="1"/>
              <a:t>icke</a:t>
            </a:r>
            <a:r>
              <a:rPr dirty="0"/>
              <a:t> </a:t>
            </a:r>
            <a:r>
              <a:rPr dirty="0" err="1"/>
              <a:t>anledning</a:t>
            </a:r>
            <a:r>
              <a:rPr dirty="0"/>
              <a:t> till </a:t>
            </a:r>
            <a:r>
              <a:rPr dirty="0" err="1"/>
              <a:t>anmärkning</a:t>
            </a:r>
            <a:r>
              <a:rPr dirty="0"/>
              <a:t>. </a:t>
            </a:r>
            <a:r>
              <a:rPr dirty="0" err="1"/>
              <a:t>Därför</a:t>
            </a:r>
            <a:r>
              <a:rPr dirty="0"/>
              <a:t> </a:t>
            </a:r>
            <a:r>
              <a:rPr dirty="0" err="1"/>
              <a:t>föreslår</a:t>
            </a:r>
            <a:r>
              <a:rPr dirty="0"/>
              <a:t> jag </a:t>
            </a:r>
            <a:r>
              <a:rPr dirty="0" err="1"/>
              <a:t>årsmötet</a:t>
            </a:r>
            <a:r>
              <a:rPr dirty="0"/>
              <a:t> </a:t>
            </a:r>
            <a:r>
              <a:rPr dirty="0" err="1"/>
              <a:t>att</a:t>
            </a:r>
            <a:r>
              <a:rPr dirty="0"/>
              <a:t> </a:t>
            </a:r>
            <a:r>
              <a:rPr dirty="0" err="1"/>
              <a:t>bevilja</a:t>
            </a:r>
            <a:r>
              <a:rPr dirty="0"/>
              <a:t> </a:t>
            </a:r>
            <a:r>
              <a:rPr dirty="0" err="1"/>
              <a:t>avgående</a:t>
            </a:r>
            <a:r>
              <a:rPr dirty="0"/>
              <a:t> </a:t>
            </a:r>
            <a:r>
              <a:rPr dirty="0" err="1"/>
              <a:t>styrelse</a:t>
            </a:r>
            <a:r>
              <a:rPr dirty="0"/>
              <a:t> </a:t>
            </a:r>
            <a:r>
              <a:rPr dirty="0" err="1"/>
              <a:t>ansvarsfrihet</a:t>
            </a:r>
            <a:r>
              <a:rPr dirty="0"/>
              <a:t> för den </a:t>
            </a:r>
            <a:r>
              <a:rPr dirty="0" err="1"/>
              <a:t>tid</a:t>
            </a:r>
            <a:r>
              <a:rPr dirty="0"/>
              <a:t> </a:t>
            </a:r>
            <a:r>
              <a:rPr dirty="0" err="1"/>
              <a:t>som</a:t>
            </a:r>
            <a:r>
              <a:rPr dirty="0"/>
              <a:t> </a:t>
            </a:r>
            <a:r>
              <a:rPr dirty="0" err="1"/>
              <a:t>revisionen</a:t>
            </a:r>
            <a:r>
              <a:rPr dirty="0"/>
              <a:t> </a:t>
            </a:r>
            <a:r>
              <a:rPr dirty="0" err="1"/>
              <a:t>omfattar</a:t>
            </a:r>
            <a:r>
              <a:rPr dirty="0"/>
              <a:t>. </a:t>
            </a:r>
            <a:endParaRPr sz="1200" dirty="0">
              <a:latin typeface="Times New Roman"/>
              <a:ea typeface="Times New Roman"/>
              <a:cs typeface="Times New Roman"/>
              <a:sym typeface="Times New Roman"/>
            </a:endParaRPr>
          </a:p>
          <a:p>
            <a:pPr>
              <a:defRPr>
                <a:latin typeface="Palatino Linotype"/>
                <a:ea typeface="Palatino Linotype"/>
                <a:cs typeface="Palatino Linotype"/>
                <a:sym typeface="Palatino Linotype"/>
              </a:defRPr>
            </a:pPr>
            <a:r>
              <a:rPr dirty="0" err="1"/>
              <a:t>Vidare</a:t>
            </a:r>
            <a:r>
              <a:rPr dirty="0"/>
              <a:t> </a:t>
            </a:r>
            <a:r>
              <a:rPr dirty="0" err="1"/>
              <a:t>föreslår</a:t>
            </a:r>
            <a:r>
              <a:rPr dirty="0"/>
              <a:t> jag </a:t>
            </a:r>
            <a:r>
              <a:rPr dirty="0" err="1"/>
              <a:t>att</a:t>
            </a:r>
            <a:r>
              <a:rPr dirty="0"/>
              <a:t> </a:t>
            </a:r>
            <a:r>
              <a:rPr dirty="0" err="1"/>
              <a:t>årets</a:t>
            </a:r>
            <a:r>
              <a:rPr dirty="0"/>
              <a:t> </a:t>
            </a:r>
            <a:r>
              <a:rPr dirty="0" err="1"/>
              <a:t>underskott</a:t>
            </a:r>
            <a:r>
              <a:rPr dirty="0"/>
              <a:t> </a:t>
            </a:r>
            <a:r>
              <a:rPr dirty="0" err="1"/>
              <a:t>i</a:t>
            </a:r>
            <a:r>
              <a:rPr dirty="0"/>
              <a:t> </a:t>
            </a:r>
            <a:r>
              <a:rPr dirty="0" err="1"/>
              <a:t>föreningen</a:t>
            </a:r>
            <a:r>
              <a:rPr dirty="0"/>
              <a:t>, </a:t>
            </a:r>
            <a:r>
              <a:rPr dirty="0" err="1"/>
              <a:t>enligt</a:t>
            </a:r>
            <a:r>
              <a:rPr dirty="0"/>
              <a:t> </a:t>
            </a:r>
            <a:r>
              <a:rPr dirty="0" err="1"/>
              <a:t>bokföring</a:t>
            </a:r>
            <a:r>
              <a:rPr dirty="0"/>
              <a:t> 1</a:t>
            </a:r>
            <a:r>
              <a:rPr lang="sv-SE" dirty="0"/>
              <a:t>2</a:t>
            </a:r>
            <a:r>
              <a:rPr dirty="0"/>
              <a:t> </a:t>
            </a:r>
            <a:r>
              <a:rPr lang="sv-SE" dirty="0"/>
              <a:t>367</a:t>
            </a:r>
            <a:r>
              <a:rPr dirty="0"/>
              <a:t> kronor </a:t>
            </a:r>
            <a:r>
              <a:rPr dirty="0" err="1"/>
              <a:t>balanseras</a:t>
            </a:r>
            <a:r>
              <a:rPr dirty="0"/>
              <a:t> </a:t>
            </a:r>
            <a:r>
              <a:rPr dirty="0" err="1"/>
              <a:t>i</a:t>
            </a:r>
            <a:r>
              <a:rPr dirty="0"/>
              <a:t> </a:t>
            </a:r>
            <a:r>
              <a:rPr dirty="0" err="1"/>
              <a:t>ny</a:t>
            </a:r>
            <a:r>
              <a:rPr dirty="0"/>
              <a:t> </a:t>
            </a:r>
            <a:r>
              <a:rPr dirty="0" err="1"/>
              <a:t>räkning</a:t>
            </a:r>
            <a:r>
              <a:rPr dirty="0"/>
              <a:t>, </a:t>
            </a:r>
            <a:r>
              <a:rPr dirty="0" err="1"/>
              <a:t>i</a:t>
            </a:r>
            <a:r>
              <a:rPr dirty="0"/>
              <a:t> </a:t>
            </a:r>
            <a:r>
              <a:rPr dirty="0" err="1"/>
              <a:t>enlighet</a:t>
            </a:r>
            <a:r>
              <a:rPr dirty="0"/>
              <a:t> med </a:t>
            </a:r>
            <a:r>
              <a:rPr dirty="0" err="1"/>
              <a:t>styrelsens</a:t>
            </a:r>
            <a:r>
              <a:rPr dirty="0"/>
              <a:t> </a:t>
            </a:r>
            <a:r>
              <a:rPr dirty="0" err="1"/>
              <a:t>förslag</a:t>
            </a:r>
            <a:r>
              <a:rPr dirty="0"/>
              <a:t>.</a:t>
            </a:r>
          </a:p>
        </p:txBody>
      </p:sp>
      <p:sp>
        <p:nvSpPr>
          <p:cNvPr id="127" name="textruta 6"/>
          <p:cNvSpPr txBox="1"/>
          <p:nvPr/>
        </p:nvSpPr>
        <p:spPr>
          <a:xfrm>
            <a:off x="712469" y="5402938"/>
            <a:ext cx="3467101"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Palatino Linotype"/>
                <a:ea typeface="Palatino Linotype"/>
                <a:cs typeface="Palatino Linotype"/>
                <a:sym typeface="Palatino Linotype"/>
              </a:defRPr>
            </a:pPr>
            <a:r>
              <a:rPr dirty="0"/>
              <a:t>Christer Persson</a:t>
            </a:r>
            <a:endParaRPr sz="1200" dirty="0">
              <a:latin typeface="Times New Roman"/>
              <a:ea typeface="Times New Roman"/>
              <a:cs typeface="Times New Roman"/>
              <a:sym typeface="Times New Roman"/>
            </a:endParaRPr>
          </a:p>
          <a:p>
            <a:pPr>
              <a:defRPr>
                <a:latin typeface="Palatino Linotype"/>
                <a:ea typeface="Palatino Linotype"/>
                <a:cs typeface="Palatino Linotype"/>
                <a:sym typeface="Palatino Linotype"/>
              </a:defRPr>
            </a:pPr>
            <a:r>
              <a:rPr dirty="0"/>
              <a:t>av </a:t>
            </a:r>
            <a:r>
              <a:rPr dirty="0" err="1"/>
              <a:t>årsmötet</a:t>
            </a:r>
            <a:r>
              <a:rPr dirty="0"/>
              <a:t> 202</a:t>
            </a:r>
            <a:r>
              <a:rPr lang="sv-SE" dirty="0"/>
              <a:t>4</a:t>
            </a:r>
            <a:r>
              <a:rPr dirty="0"/>
              <a:t> </a:t>
            </a:r>
            <a:r>
              <a:rPr dirty="0" err="1"/>
              <a:t>utsedd</a:t>
            </a:r>
            <a:r>
              <a:rPr dirty="0"/>
              <a:t> revisor</a:t>
            </a:r>
          </a:p>
        </p:txBody>
      </p:sp>
      <p:sp>
        <p:nvSpPr>
          <p:cNvPr id="128" name="textruta 10"/>
          <p:cNvSpPr txBox="1"/>
          <p:nvPr/>
        </p:nvSpPr>
        <p:spPr>
          <a:xfrm>
            <a:off x="712469" y="4738454"/>
            <a:ext cx="6004561" cy="383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Palatino Linotype"/>
                <a:ea typeface="Palatino Linotype"/>
                <a:cs typeface="Palatino Linotype"/>
                <a:sym typeface="Palatino Linotype"/>
              </a:defRPr>
            </a:lvl1pPr>
          </a:lstStyle>
          <a:p>
            <a:r>
              <a:rPr dirty="0" err="1"/>
              <a:t>Hässelby</a:t>
            </a:r>
            <a:r>
              <a:rPr dirty="0"/>
              <a:t> den </a:t>
            </a:r>
            <a:r>
              <a:rPr lang="sv-SE" dirty="0"/>
              <a:t>16</a:t>
            </a:r>
            <a:r>
              <a:rPr dirty="0"/>
              <a:t> mars 202</a:t>
            </a:r>
            <a:r>
              <a:rPr lang="sv-SE" dirty="0"/>
              <a:t>5</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ubrik 1"/>
          <p:cNvSpPr txBox="1">
            <a:spLocks noGrp="1"/>
          </p:cNvSpPr>
          <p:nvPr>
            <p:ph type="title"/>
          </p:nvPr>
        </p:nvSpPr>
        <p:spPr>
          <a:xfrm>
            <a:off x="1041731" y="937268"/>
            <a:ext cx="10108538" cy="579446"/>
          </a:xfrm>
          <a:prstGeom prst="rect">
            <a:avLst/>
          </a:prstGeom>
        </p:spPr>
        <p:txBody>
          <a:bodyPr/>
          <a:lstStyle>
            <a:lvl1pPr>
              <a:defRPr sz="2400" spc="0">
                <a:latin typeface="Calibri"/>
                <a:ea typeface="Calibri"/>
                <a:cs typeface="Calibri"/>
                <a:sym typeface="Calibri"/>
              </a:defRPr>
            </a:lvl1pPr>
          </a:lstStyle>
          <a:p>
            <a:r>
              <a:t>9. Framställningar/Förslag och information från Styrelsen</a:t>
            </a:r>
          </a:p>
        </p:txBody>
      </p:sp>
      <p:sp>
        <p:nvSpPr>
          <p:cNvPr id="131" name="textruta 3"/>
          <p:cNvSpPr txBox="1"/>
          <p:nvPr/>
        </p:nvSpPr>
        <p:spPr>
          <a:xfrm>
            <a:off x="746354" y="1707856"/>
            <a:ext cx="10661989" cy="4120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40631" indent="-240631">
              <a:buSzPct val="100000"/>
              <a:buAutoNum type="arabicPeriod"/>
              <a:defRPr b="1">
                <a:latin typeface="Calibri"/>
                <a:ea typeface="Calibri"/>
                <a:cs typeface="Calibri"/>
                <a:sym typeface="Calibri"/>
              </a:defRPr>
            </a:pPr>
            <a:r>
              <a:t>Snöröjning</a:t>
            </a:r>
          </a:p>
          <a:p>
            <a:pPr>
              <a:defRPr>
                <a:latin typeface="Calibri"/>
                <a:ea typeface="Calibri"/>
                <a:cs typeface="Calibri"/>
                <a:sym typeface="Calibri"/>
              </a:defRPr>
            </a:pPr>
            <a:r>
              <a:t>Samfälligheten tar över snöröjningen i egen regi. Vi ser att kostnaden för snöröjningen ökar för varje år, kostnaden för 2023 var 114 000 SEK och vi kommer även att i ligga på likvärdiga kostnader för 2024 trots att det inte har varit ett snörikt år. Vi har försökt att bestrida ett par tillfallen i år då snömängden endast varit 2 cm, men inte fått igenom det.</a:t>
            </a:r>
          </a:p>
          <a:p>
            <a:pPr>
              <a:defRPr>
                <a:latin typeface="Calibri"/>
                <a:ea typeface="Calibri"/>
                <a:cs typeface="Calibri"/>
                <a:sym typeface="Calibri"/>
              </a:defRPr>
            </a:pPr>
            <a:r>
              <a:t>Förslaget är att vi köper in en fyrhjuling med plog samt sandkar och bygger om det vänstra förrådet till garage till fyrhjulingen, kostnad ca 100 000 SEK.</a:t>
            </a:r>
          </a:p>
          <a:p>
            <a:pPr>
              <a:defRPr>
                <a:latin typeface="Calibri"/>
                <a:ea typeface="Calibri"/>
                <a:cs typeface="Calibri"/>
                <a:sym typeface="Calibri"/>
              </a:defRPr>
            </a:pPr>
            <a:r>
              <a:t>Ett friviligt arbetslag bestående av 4-5 personer och en snöröjnings general tillsätts.</a:t>
            </a:r>
          </a:p>
          <a:p>
            <a:pPr>
              <a:defRPr>
                <a:latin typeface="Calibri"/>
                <a:ea typeface="Calibri"/>
                <a:cs typeface="Calibri"/>
                <a:sym typeface="Calibri"/>
              </a:defRPr>
            </a:pPr>
            <a:r>
              <a:t>Ersättning utgår med 1 000 SEK de tre första gångerna och därefter 500 SEK.</a:t>
            </a:r>
          </a:p>
          <a:p>
            <a:pPr>
              <a:defRPr>
                <a:latin typeface="Calibri"/>
                <a:ea typeface="Calibri"/>
                <a:cs typeface="Calibri"/>
                <a:sym typeface="Calibri"/>
              </a:defRPr>
            </a:pPr>
            <a:r>
              <a:t>Beräknad kostnad vid 15 tillfällen 15 000 SEK.</a:t>
            </a:r>
          </a:p>
          <a:p>
            <a:pPr>
              <a:defRPr>
                <a:latin typeface="Calibri"/>
                <a:ea typeface="Calibri"/>
                <a:cs typeface="Calibri"/>
                <a:sym typeface="Calibri"/>
              </a:defRPr>
            </a:pPr>
            <a:r>
              <a:t>Beräknad kostnad vid 25 tillfällen 20 000 SEK.</a:t>
            </a:r>
          </a:p>
          <a:p>
            <a:pPr>
              <a:defRPr>
                <a:latin typeface="Calibri"/>
                <a:ea typeface="Calibri"/>
                <a:cs typeface="Calibri"/>
                <a:sym typeface="Calibri"/>
              </a:defRPr>
            </a:pPr>
            <a:r>
              <a:t>Beräknad kostnad vid 35 tillfällen 25 000 SEK.</a:t>
            </a:r>
          </a:p>
          <a:p>
            <a:pPr>
              <a:defRPr>
                <a:latin typeface="Times New Roman"/>
                <a:ea typeface="Times New Roman"/>
                <a:cs typeface="Times New Roman"/>
                <a:sym typeface="Times New Roman"/>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9.framställningar/förslag och information från styrelsen"/>
          <p:cNvSpPr txBox="1">
            <a:spLocks noGrp="1"/>
          </p:cNvSpPr>
          <p:nvPr>
            <p:ph type="title"/>
          </p:nvPr>
        </p:nvSpPr>
        <p:spPr>
          <a:prstGeom prst="rect">
            <a:avLst/>
          </a:prstGeom>
        </p:spPr>
        <p:txBody>
          <a:bodyPr/>
          <a:lstStyle>
            <a:lvl1pPr>
              <a:defRPr sz="2400" spc="18">
                <a:latin typeface="Calibri"/>
                <a:ea typeface="Calibri"/>
                <a:cs typeface="Calibri"/>
                <a:sym typeface="Calibri"/>
              </a:defRPr>
            </a:lvl1pPr>
          </a:lstStyle>
          <a:p>
            <a:r>
              <a:t>9.framställningar/förslag och information från styrelsen</a:t>
            </a:r>
          </a:p>
        </p:txBody>
      </p:sp>
      <p:sp>
        <p:nvSpPr>
          <p:cNvPr id="134" name="2. Inköp av hjärtstartare.…"/>
          <p:cNvSpPr txBox="1">
            <a:spLocks noGrp="1"/>
          </p:cNvSpPr>
          <p:nvPr>
            <p:ph type="body" idx="1"/>
          </p:nvPr>
        </p:nvSpPr>
        <p:spPr>
          <a:prstGeom prst="rect">
            <a:avLst/>
          </a:prstGeom>
        </p:spPr>
        <p:txBody>
          <a:bodyPr/>
          <a:lstStyle/>
          <a:p>
            <a:pPr marL="0" indent="0" defTabSz="905255">
              <a:spcBef>
                <a:spcPts val="900"/>
              </a:spcBef>
              <a:buSzTx/>
              <a:buFontTx/>
              <a:buNone/>
              <a:defRPr sz="1782" b="1">
                <a:latin typeface="Calibri"/>
                <a:ea typeface="Calibri"/>
                <a:cs typeface="Calibri"/>
                <a:sym typeface="Calibri"/>
              </a:defRPr>
            </a:pPr>
            <a:r>
              <a:rPr dirty="0"/>
              <a:t>2. </a:t>
            </a:r>
            <a:r>
              <a:rPr dirty="0" err="1"/>
              <a:t>Inköp</a:t>
            </a:r>
            <a:r>
              <a:rPr dirty="0"/>
              <a:t> av </a:t>
            </a:r>
            <a:r>
              <a:rPr dirty="0" err="1"/>
              <a:t>hjärtstartare</a:t>
            </a:r>
            <a:r>
              <a:rPr b="0" dirty="0"/>
              <a:t>.</a:t>
            </a:r>
          </a:p>
          <a:p>
            <a:pPr marL="0" indent="0" defTabSz="905255">
              <a:spcBef>
                <a:spcPts val="900"/>
              </a:spcBef>
              <a:buSzTx/>
              <a:buFontTx/>
              <a:buNone/>
              <a:defRPr sz="1782" b="1">
                <a:latin typeface="Calibri"/>
                <a:ea typeface="Calibri"/>
                <a:cs typeface="Calibri"/>
                <a:sym typeface="Calibri"/>
              </a:defRPr>
            </a:pPr>
            <a:r>
              <a:rPr b="0" dirty="0" err="1"/>
              <a:t>Styrelse</a:t>
            </a:r>
            <a:r>
              <a:rPr b="0" dirty="0"/>
              <a:t> </a:t>
            </a:r>
            <a:r>
              <a:rPr b="0" dirty="0" err="1"/>
              <a:t>föreslår</a:t>
            </a:r>
            <a:r>
              <a:rPr b="0" dirty="0"/>
              <a:t> </a:t>
            </a:r>
            <a:r>
              <a:rPr b="0" dirty="0" err="1"/>
              <a:t>ett</a:t>
            </a:r>
            <a:r>
              <a:rPr b="0" dirty="0"/>
              <a:t> </a:t>
            </a:r>
            <a:r>
              <a:rPr b="0" dirty="0" err="1"/>
              <a:t>inköp</a:t>
            </a:r>
            <a:r>
              <a:rPr b="0" dirty="0"/>
              <a:t> av </a:t>
            </a:r>
            <a:r>
              <a:rPr b="0" dirty="0" err="1"/>
              <a:t>en</a:t>
            </a:r>
            <a:r>
              <a:rPr b="0" dirty="0"/>
              <a:t> </a:t>
            </a:r>
            <a:r>
              <a:rPr b="0" dirty="0" err="1"/>
              <a:t>hjärtstartare</a:t>
            </a:r>
            <a:r>
              <a:rPr b="0" dirty="0"/>
              <a:t> </a:t>
            </a:r>
            <a:r>
              <a:rPr lang="sv-SE" b="0" dirty="0"/>
              <a:t>för 35.000 kronor </a:t>
            </a:r>
            <a:r>
              <a:rPr b="0" dirty="0"/>
              <a:t>till </a:t>
            </a:r>
            <a:r>
              <a:rPr b="0" dirty="0" err="1"/>
              <a:t>samfälligheten</a:t>
            </a:r>
            <a:r>
              <a:rPr b="0" dirty="0"/>
              <a:t> </a:t>
            </a:r>
            <a:r>
              <a:rPr b="0" dirty="0" err="1"/>
              <a:t>då</a:t>
            </a:r>
            <a:r>
              <a:rPr b="0" dirty="0"/>
              <a:t> det </a:t>
            </a:r>
            <a:r>
              <a:rPr b="0" dirty="0" err="1"/>
              <a:t>kan</a:t>
            </a:r>
            <a:r>
              <a:rPr b="0" dirty="0"/>
              <a:t> </a:t>
            </a:r>
            <a:r>
              <a:rPr b="0" dirty="0" err="1"/>
              <a:t>rädda</a:t>
            </a:r>
            <a:r>
              <a:rPr b="0" dirty="0"/>
              <a:t> liv med med </a:t>
            </a:r>
            <a:r>
              <a:rPr b="0" dirty="0" err="1"/>
              <a:t>kort</a:t>
            </a:r>
            <a:r>
              <a:rPr b="0" dirty="0"/>
              <a:t> </a:t>
            </a:r>
            <a:r>
              <a:rPr b="0" dirty="0" err="1"/>
              <a:t>varsel</a:t>
            </a:r>
            <a:r>
              <a:rPr b="0" dirty="0"/>
              <a:t>.</a:t>
            </a:r>
            <a:r>
              <a:rPr lang="sv-SE" b="0" dirty="0"/>
              <a:t> </a:t>
            </a:r>
            <a:r>
              <a:rPr b="0" dirty="0" err="1"/>
              <a:t>Hjärtstartare</a:t>
            </a:r>
            <a:r>
              <a:rPr b="0" dirty="0"/>
              <a:t> </a:t>
            </a:r>
            <a:r>
              <a:rPr b="0" dirty="0" err="1"/>
              <a:t>kan</a:t>
            </a:r>
            <a:r>
              <a:rPr b="0" dirty="0"/>
              <a:t> </a:t>
            </a:r>
            <a:r>
              <a:rPr b="0" dirty="0" err="1"/>
              <a:t>placeras</a:t>
            </a:r>
            <a:r>
              <a:rPr b="0" dirty="0"/>
              <a:t> </a:t>
            </a:r>
            <a:r>
              <a:rPr b="0" dirty="0" err="1"/>
              <a:t>i</a:t>
            </a:r>
            <a:r>
              <a:rPr b="0" dirty="0"/>
              <a:t> </a:t>
            </a:r>
            <a:r>
              <a:rPr b="0" dirty="0" err="1"/>
              <a:t>elförrådet</a:t>
            </a:r>
            <a:r>
              <a:rPr b="0" dirty="0"/>
              <a:t> </a:t>
            </a:r>
            <a:r>
              <a:rPr b="0" dirty="0" err="1"/>
              <a:t>som</a:t>
            </a:r>
            <a:r>
              <a:rPr b="0" dirty="0"/>
              <a:t> </a:t>
            </a:r>
            <a:r>
              <a:rPr b="0" dirty="0" err="1"/>
              <a:t>blir</a:t>
            </a:r>
            <a:r>
              <a:rPr b="0" dirty="0"/>
              <a:t> </a:t>
            </a:r>
            <a:r>
              <a:rPr b="0" dirty="0" err="1"/>
              <a:t>tillgänglig</a:t>
            </a:r>
            <a:r>
              <a:rPr b="0" dirty="0"/>
              <a:t> för </a:t>
            </a:r>
            <a:r>
              <a:rPr b="0" dirty="0" err="1"/>
              <a:t>samtliga</a:t>
            </a:r>
            <a:r>
              <a:rPr b="0" dirty="0"/>
              <a:t> </a:t>
            </a:r>
            <a:r>
              <a:rPr b="0" dirty="0" err="1"/>
              <a:t>inom</a:t>
            </a:r>
            <a:r>
              <a:rPr b="0" dirty="0"/>
              <a:t> </a:t>
            </a:r>
            <a:r>
              <a:rPr b="0" dirty="0" err="1"/>
              <a:t>området</a:t>
            </a:r>
            <a:r>
              <a:rPr b="0" dirty="0"/>
              <a:t>. </a:t>
            </a:r>
            <a:r>
              <a:rPr b="0" dirty="0" err="1"/>
              <a:t>Styrelsen</a:t>
            </a:r>
            <a:r>
              <a:rPr b="0" dirty="0"/>
              <a:t> </a:t>
            </a:r>
            <a:r>
              <a:rPr b="0" dirty="0" err="1"/>
              <a:t>föresår</a:t>
            </a:r>
            <a:r>
              <a:rPr b="0" dirty="0"/>
              <a:t> </a:t>
            </a:r>
            <a:r>
              <a:rPr b="0" dirty="0" err="1"/>
              <a:t>att</a:t>
            </a:r>
            <a:r>
              <a:rPr b="0" dirty="0"/>
              <a:t> </a:t>
            </a:r>
            <a:r>
              <a:rPr b="0" dirty="0" err="1"/>
              <a:t>en</a:t>
            </a:r>
            <a:r>
              <a:rPr b="0" dirty="0"/>
              <a:t> person </a:t>
            </a:r>
            <a:r>
              <a:rPr b="0" dirty="0" err="1"/>
              <a:t>utanför</a:t>
            </a:r>
            <a:r>
              <a:rPr b="0" dirty="0"/>
              <a:t> </a:t>
            </a:r>
            <a:r>
              <a:rPr b="0" dirty="0" err="1"/>
              <a:t>styrelsen</a:t>
            </a:r>
            <a:r>
              <a:rPr b="0" dirty="0"/>
              <a:t> </a:t>
            </a:r>
            <a:r>
              <a:rPr b="0" dirty="0" err="1"/>
              <a:t>blir</a:t>
            </a:r>
            <a:r>
              <a:rPr b="0" dirty="0"/>
              <a:t> </a:t>
            </a:r>
            <a:r>
              <a:rPr b="0" dirty="0" err="1"/>
              <a:t>ansvarig</a:t>
            </a:r>
            <a:r>
              <a:rPr b="0" dirty="0"/>
              <a:t> </a:t>
            </a:r>
            <a:r>
              <a:rPr b="0" dirty="0" err="1"/>
              <a:t>hjärtstartare</a:t>
            </a:r>
            <a:r>
              <a:rPr b="0" dirty="0"/>
              <a:t>.</a:t>
            </a:r>
          </a:p>
          <a:p>
            <a:pPr marL="0" indent="0" defTabSz="905255">
              <a:spcBef>
                <a:spcPts val="900"/>
              </a:spcBef>
              <a:buSzTx/>
              <a:buFontTx/>
              <a:buNone/>
              <a:defRPr sz="1782" b="1">
                <a:latin typeface="Calibri"/>
                <a:ea typeface="Calibri"/>
                <a:cs typeface="Calibri"/>
                <a:sym typeface="Calibri"/>
              </a:defRPr>
            </a:pPr>
            <a:r>
              <a:rPr dirty="0"/>
              <a:t>3. I </a:t>
            </a:r>
            <a:r>
              <a:rPr dirty="0" err="1"/>
              <a:t>samband</a:t>
            </a:r>
            <a:r>
              <a:rPr dirty="0"/>
              <a:t> med </a:t>
            </a:r>
            <a:r>
              <a:rPr dirty="0" err="1"/>
              <a:t>att</a:t>
            </a:r>
            <a:r>
              <a:rPr dirty="0"/>
              <a:t> </a:t>
            </a:r>
            <a:r>
              <a:rPr dirty="0" err="1"/>
              <a:t>köpa</a:t>
            </a:r>
            <a:r>
              <a:rPr dirty="0"/>
              <a:t> in </a:t>
            </a:r>
            <a:r>
              <a:rPr dirty="0" err="1"/>
              <a:t>en</a:t>
            </a:r>
            <a:r>
              <a:rPr dirty="0"/>
              <a:t> </a:t>
            </a:r>
            <a:r>
              <a:rPr dirty="0" err="1"/>
              <a:t>hjärtstartare</a:t>
            </a:r>
            <a:r>
              <a:rPr dirty="0"/>
              <a:t> </a:t>
            </a:r>
            <a:r>
              <a:rPr dirty="0" err="1"/>
              <a:t>behöver</a:t>
            </a:r>
            <a:r>
              <a:rPr dirty="0"/>
              <a:t> vi </a:t>
            </a:r>
            <a:r>
              <a:rPr dirty="0" err="1"/>
              <a:t>en</a:t>
            </a:r>
            <a:r>
              <a:rPr dirty="0"/>
              <a:t> </a:t>
            </a:r>
            <a:r>
              <a:rPr dirty="0" err="1"/>
              <a:t>plattform</a:t>
            </a:r>
            <a:r>
              <a:rPr dirty="0"/>
              <a:t> </a:t>
            </a:r>
            <a:r>
              <a:rPr dirty="0" err="1"/>
              <a:t>att</a:t>
            </a:r>
            <a:r>
              <a:rPr dirty="0"/>
              <a:t> </a:t>
            </a:r>
            <a:r>
              <a:rPr dirty="0" err="1"/>
              <a:t>kommunicera</a:t>
            </a:r>
            <a:r>
              <a:rPr dirty="0"/>
              <a:t> </a:t>
            </a:r>
            <a:r>
              <a:rPr dirty="0" err="1"/>
              <a:t>inom</a:t>
            </a:r>
            <a:r>
              <a:rPr dirty="0"/>
              <a:t> </a:t>
            </a:r>
            <a:r>
              <a:rPr dirty="0" err="1"/>
              <a:t>samfälligheten</a:t>
            </a:r>
            <a:r>
              <a:rPr dirty="0"/>
              <a:t>.</a:t>
            </a:r>
          </a:p>
          <a:p>
            <a:pPr marL="0" indent="0" defTabSz="905255">
              <a:spcBef>
                <a:spcPts val="900"/>
              </a:spcBef>
              <a:buSzTx/>
              <a:buFontTx/>
              <a:buNone/>
              <a:defRPr sz="1782">
                <a:latin typeface="Calibri"/>
                <a:ea typeface="Calibri"/>
                <a:cs typeface="Calibri"/>
                <a:sym typeface="Calibri"/>
              </a:defRPr>
            </a:pPr>
            <a:r>
              <a:rPr dirty="0"/>
              <a:t>I </a:t>
            </a:r>
            <a:r>
              <a:rPr dirty="0" err="1"/>
              <a:t>samband</a:t>
            </a:r>
            <a:r>
              <a:rPr dirty="0"/>
              <a:t> med </a:t>
            </a:r>
            <a:r>
              <a:rPr dirty="0" err="1"/>
              <a:t>ett</a:t>
            </a:r>
            <a:r>
              <a:rPr dirty="0"/>
              <a:t> </a:t>
            </a:r>
            <a:r>
              <a:rPr dirty="0" err="1"/>
              <a:t>inköp</a:t>
            </a:r>
            <a:r>
              <a:rPr dirty="0"/>
              <a:t> av </a:t>
            </a:r>
            <a:r>
              <a:rPr dirty="0" err="1"/>
              <a:t>en</a:t>
            </a:r>
            <a:r>
              <a:rPr dirty="0"/>
              <a:t> </a:t>
            </a:r>
            <a:r>
              <a:rPr dirty="0" err="1"/>
              <a:t>hjärtstartare</a:t>
            </a:r>
            <a:r>
              <a:rPr dirty="0"/>
              <a:t> </a:t>
            </a:r>
            <a:r>
              <a:rPr dirty="0" err="1"/>
              <a:t>behöver</a:t>
            </a:r>
            <a:r>
              <a:rPr dirty="0"/>
              <a:t> vi </a:t>
            </a:r>
            <a:r>
              <a:rPr dirty="0" err="1"/>
              <a:t>en</a:t>
            </a:r>
            <a:r>
              <a:rPr dirty="0"/>
              <a:t> </a:t>
            </a:r>
            <a:r>
              <a:rPr dirty="0" err="1"/>
              <a:t>kommunikations</a:t>
            </a:r>
            <a:r>
              <a:rPr dirty="0"/>
              <a:t> </a:t>
            </a:r>
            <a:r>
              <a:rPr dirty="0" err="1"/>
              <a:t>plattform</a:t>
            </a:r>
            <a:r>
              <a:rPr dirty="0"/>
              <a:t> för </a:t>
            </a:r>
            <a:r>
              <a:rPr dirty="0" err="1"/>
              <a:t>larm</a:t>
            </a:r>
            <a:r>
              <a:rPr dirty="0"/>
              <a:t> </a:t>
            </a:r>
            <a:r>
              <a:rPr dirty="0" err="1"/>
              <a:t>inom</a:t>
            </a:r>
            <a:r>
              <a:rPr dirty="0"/>
              <a:t> </a:t>
            </a:r>
            <a:r>
              <a:rPr dirty="0" err="1"/>
              <a:t>samfälligheten</a:t>
            </a:r>
            <a:r>
              <a:rPr dirty="0"/>
              <a:t>. </a:t>
            </a:r>
            <a:r>
              <a:rPr dirty="0" err="1"/>
              <a:t>Kommunikationen</a:t>
            </a:r>
            <a:r>
              <a:rPr dirty="0"/>
              <a:t> </a:t>
            </a:r>
            <a:r>
              <a:rPr dirty="0" err="1"/>
              <a:t>på</a:t>
            </a:r>
            <a:r>
              <a:rPr dirty="0"/>
              <a:t> </a:t>
            </a:r>
            <a:r>
              <a:rPr dirty="0" err="1"/>
              <a:t>plattformen</a:t>
            </a:r>
            <a:r>
              <a:rPr dirty="0"/>
              <a:t> </a:t>
            </a:r>
            <a:r>
              <a:rPr dirty="0" err="1"/>
              <a:t>kan</a:t>
            </a:r>
            <a:r>
              <a:rPr dirty="0"/>
              <a:t> </a:t>
            </a:r>
            <a:r>
              <a:rPr dirty="0" err="1"/>
              <a:t>även</a:t>
            </a:r>
            <a:r>
              <a:rPr dirty="0"/>
              <a:t> </a:t>
            </a:r>
            <a:r>
              <a:rPr dirty="0" err="1"/>
              <a:t>användas</a:t>
            </a:r>
            <a:r>
              <a:rPr dirty="0"/>
              <a:t> vid </a:t>
            </a:r>
            <a:r>
              <a:rPr dirty="0" err="1"/>
              <a:t>inbrott</a:t>
            </a:r>
            <a:r>
              <a:rPr dirty="0"/>
              <a:t>, </a:t>
            </a:r>
            <a:r>
              <a:rPr dirty="0" err="1"/>
              <a:t>stökigheter</a:t>
            </a:r>
            <a:r>
              <a:rPr dirty="0"/>
              <a:t> </a:t>
            </a:r>
            <a:r>
              <a:rPr dirty="0" err="1"/>
              <a:t>på</a:t>
            </a:r>
            <a:r>
              <a:rPr dirty="0"/>
              <a:t> </a:t>
            </a:r>
            <a:r>
              <a:rPr dirty="0" err="1"/>
              <a:t>området.Styrelsen</a:t>
            </a:r>
            <a:r>
              <a:rPr dirty="0"/>
              <a:t> </a:t>
            </a:r>
            <a:r>
              <a:rPr dirty="0" err="1"/>
              <a:t>föreslår</a:t>
            </a:r>
            <a:r>
              <a:rPr dirty="0"/>
              <a:t> </a:t>
            </a:r>
            <a:r>
              <a:rPr dirty="0" err="1"/>
              <a:t>att</a:t>
            </a:r>
            <a:r>
              <a:rPr dirty="0"/>
              <a:t> vi ska </a:t>
            </a:r>
            <a:r>
              <a:rPr dirty="0" err="1"/>
              <a:t>använda</a:t>
            </a:r>
            <a:r>
              <a:rPr dirty="0"/>
              <a:t> COYARDS </a:t>
            </a:r>
            <a:r>
              <a:rPr dirty="0" err="1"/>
              <a:t>som</a:t>
            </a:r>
            <a:r>
              <a:rPr dirty="0"/>
              <a:t> </a:t>
            </a:r>
            <a:r>
              <a:rPr dirty="0" err="1"/>
              <a:t>plattform</a:t>
            </a:r>
            <a:r>
              <a:rPr dirty="0"/>
              <a:t> för </a:t>
            </a:r>
            <a:r>
              <a:rPr dirty="0" err="1"/>
              <a:t>kommunikation</a:t>
            </a:r>
            <a:r>
              <a:rPr dirty="0"/>
              <a:t> </a:t>
            </a:r>
            <a:r>
              <a:rPr dirty="0" err="1"/>
              <a:t>inom</a:t>
            </a:r>
            <a:r>
              <a:rPr dirty="0"/>
              <a:t> </a:t>
            </a:r>
            <a:r>
              <a:rPr dirty="0" err="1"/>
              <a:t>samfälligheten</a:t>
            </a:r>
            <a:r>
              <a:rPr dirty="0"/>
              <a:t>. </a:t>
            </a:r>
            <a:r>
              <a:rPr dirty="0" err="1"/>
              <a:t>Även</a:t>
            </a:r>
            <a:r>
              <a:rPr dirty="0"/>
              <a:t> </a:t>
            </a:r>
            <a:r>
              <a:rPr dirty="0" err="1"/>
              <a:t>här</a:t>
            </a:r>
            <a:r>
              <a:rPr dirty="0"/>
              <a:t> </a:t>
            </a:r>
            <a:r>
              <a:rPr dirty="0" err="1"/>
              <a:t>vill</a:t>
            </a:r>
            <a:r>
              <a:rPr dirty="0"/>
              <a:t> vi </a:t>
            </a:r>
            <a:r>
              <a:rPr dirty="0" err="1"/>
              <a:t>att</a:t>
            </a:r>
            <a:r>
              <a:rPr dirty="0"/>
              <a:t> </a:t>
            </a:r>
            <a:r>
              <a:rPr dirty="0" err="1"/>
              <a:t>en</a:t>
            </a:r>
            <a:r>
              <a:rPr dirty="0"/>
              <a:t> person </a:t>
            </a:r>
            <a:r>
              <a:rPr dirty="0" err="1"/>
              <a:t>utanför</a:t>
            </a:r>
            <a:r>
              <a:rPr dirty="0"/>
              <a:t> </a:t>
            </a:r>
            <a:r>
              <a:rPr dirty="0" err="1"/>
              <a:t>styrelsen</a:t>
            </a:r>
            <a:r>
              <a:rPr dirty="0"/>
              <a:t> med </a:t>
            </a:r>
            <a:r>
              <a:rPr dirty="0" err="1"/>
              <a:t>teknisk</a:t>
            </a:r>
            <a:r>
              <a:rPr dirty="0"/>
              <a:t> </a:t>
            </a:r>
            <a:r>
              <a:rPr dirty="0" err="1"/>
              <a:t>kunskap</a:t>
            </a:r>
            <a:r>
              <a:rPr dirty="0"/>
              <a:t> </a:t>
            </a:r>
            <a:r>
              <a:rPr dirty="0" err="1"/>
              <a:t>blir</a:t>
            </a:r>
            <a:r>
              <a:rPr dirty="0"/>
              <a:t> </a:t>
            </a:r>
            <a:r>
              <a:rPr dirty="0" err="1"/>
              <a:t>ansvarig</a:t>
            </a:r>
            <a:r>
              <a:rPr dirty="0"/>
              <a:t> </a:t>
            </a:r>
            <a:r>
              <a:rPr dirty="0" err="1"/>
              <a:t>som</a:t>
            </a:r>
            <a:r>
              <a:rPr dirty="0"/>
              <a:t> </a:t>
            </a:r>
            <a:r>
              <a:rPr dirty="0" err="1"/>
              <a:t>administratör</a:t>
            </a:r>
            <a:r>
              <a:rPr dirty="0"/>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5A402-6FE2-F794-7D2A-EEE957B07158}"/>
            </a:ext>
          </a:extLst>
        </p:cNvPr>
        <p:cNvGrpSpPr/>
        <p:nvPr/>
      </p:nvGrpSpPr>
      <p:grpSpPr>
        <a:xfrm>
          <a:off x="0" y="0"/>
          <a:ext cx="0" cy="0"/>
          <a:chOff x="0" y="0"/>
          <a:chExt cx="0" cy="0"/>
        </a:xfrm>
      </p:grpSpPr>
      <p:sp>
        <p:nvSpPr>
          <p:cNvPr id="133" name="9.framställningar/förslag och information från styrelsen">
            <a:extLst>
              <a:ext uri="{FF2B5EF4-FFF2-40B4-BE49-F238E27FC236}">
                <a16:creationId xmlns:a16="http://schemas.microsoft.com/office/drawing/2014/main" id="{33E02BD9-ED67-4F34-0213-24A15FD9A60F}"/>
              </a:ext>
            </a:extLst>
          </p:cNvPr>
          <p:cNvSpPr txBox="1">
            <a:spLocks noGrp="1"/>
          </p:cNvSpPr>
          <p:nvPr>
            <p:ph type="title"/>
          </p:nvPr>
        </p:nvSpPr>
        <p:spPr>
          <a:prstGeom prst="rect">
            <a:avLst/>
          </a:prstGeom>
        </p:spPr>
        <p:txBody>
          <a:bodyPr/>
          <a:lstStyle>
            <a:lvl1pPr>
              <a:defRPr sz="2400" spc="18">
                <a:latin typeface="Calibri"/>
                <a:ea typeface="Calibri"/>
                <a:cs typeface="Calibri"/>
                <a:sym typeface="Calibri"/>
              </a:defRPr>
            </a:lvl1pPr>
          </a:lstStyle>
          <a:p>
            <a:r>
              <a:t>9.framställningar/förslag och information från styrelsen</a:t>
            </a:r>
          </a:p>
        </p:txBody>
      </p:sp>
      <p:sp>
        <p:nvSpPr>
          <p:cNvPr id="134" name="2. Inköp av hjärtstartare.…">
            <a:extLst>
              <a:ext uri="{FF2B5EF4-FFF2-40B4-BE49-F238E27FC236}">
                <a16:creationId xmlns:a16="http://schemas.microsoft.com/office/drawing/2014/main" id="{C164422F-4183-157B-8D5F-F1DB78D27289}"/>
              </a:ext>
            </a:extLst>
          </p:cNvPr>
          <p:cNvSpPr txBox="1">
            <a:spLocks noGrp="1"/>
          </p:cNvSpPr>
          <p:nvPr>
            <p:ph type="body" idx="1"/>
          </p:nvPr>
        </p:nvSpPr>
        <p:spPr>
          <a:prstGeom prst="rect">
            <a:avLst/>
          </a:prstGeom>
        </p:spPr>
        <p:txBody>
          <a:bodyPr/>
          <a:lstStyle/>
          <a:p>
            <a:pPr marL="0" indent="0" defTabSz="905255">
              <a:spcBef>
                <a:spcPts val="900"/>
              </a:spcBef>
              <a:buSzTx/>
              <a:buFontTx/>
              <a:buNone/>
              <a:defRPr sz="1782" b="1">
                <a:latin typeface="Calibri"/>
                <a:ea typeface="Calibri"/>
                <a:cs typeface="Calibri"/>
                <a:sym typeface="Calibri"/>
              </a:defRPr>
            </a:pPr>
            <a:r>
              <a:rPr lang="sv-SE" dirty="0"/>
              <a:t>4. Underhåll skyddsrum</a:t>
            </a:r>
          </a:p>
          <a:p>
            <a:pPr marL="0" indent="0" defTabSz="905255">
              <a:spcBef>
                <a:spcPts val="900"/>
              </a:spcBef>
              <a:buSzTx/>
              <a:buFontTx/>
              <a:buNone/>
              <a:defRPr sz="1782" b="1">
                <a:latin typeface="Calibri"/>
                <a:ea typeface="Calibri"/>
                <a:cs typeface="Calibri"/>
                <a:sym typeface="Calibri"/>
              </a:defRPr>
            </a:pPr>
            <a:r>
              <a:rPr lang="sv-SE" dirty="0"/>
              <a:t>Vi har under ett antal år diskuterat behovet att underhålla skyddsrummet enligt vårt ansvar och regelverk. Givet den geopolitiska situationen har en inventering gjorts med hjälp av Henry Herrman som är sakkunnig inom detta område (Skyddsrumssakkunnig, med kvalificerad behörighet SRG 632).  </a:t>
            </a:r>
          </a:p>
          <a:p>
            <a:pPr marL="0" indent="0" defTabSz="905255">
              <a:spcBef>
                <a:spcPts val="900"/>
              </a:spcBef>
              <a:buSzTx/>
              <a:buFontTx/>
              <a:buNone/>
              <a:defRPr sz="1782" b="1">
                <a:latin typeface="Calibri"/>
                <a:ea typeface="Calibri"/>
                <a:cs typeface="Calibri"/>
                <a:sym typeface="Calibri"/>
              </a:defRPr>
            </a:pPr>
            <a:r>
              <a:rPr lang="sv-SE" dirty="0"/>
              <a:t>En offert har erhållits från extern leverantör BLP. I underhållet ingår att införskaffa och montera väggfästen till fläkt, </a:t>
            </a:r>
            <a:r>
              <a:rPr lang="sv-SE" dirty="0" err="1"/>
              <a:t>kärnborra</a:t>
            </a:r>
            <a:r>
              <a:rPr lang="sv-SE" dirty="0"/>
              <a:t> nytt hål, montera utkastare med godkänd täckplåt, samt låga håligheter. Leverantör garanterar att utfört arbete uppfyller MSB krav. Leverantör är certifierad enligt MSB, SRG 741.</a:t>
            </a:r>
          </a:p>
          <a:p>
            <a:pPr marL="0" indent="0" defTabSz="905255">
              <a:spcBef>
                <a:spcPts val="900"/>
              </a:spcBef>
              <a:buSzTx/>
              <a:buFontTx/>
              <a:buNone/>
              <a:defRPr sz="1782" b="1">
                <a:latin typeface="Calibri"/>
                <a:ea typeface="Calibri"/>
                <a:cs typeface="Calibri"/>
                <a:sym typeface="Calibri"/>
              </a:defRPr>
            </a:pPr>
            <a:r>
              <a:rPr lang="sv-SE" dirty="0"/>
              <a:t>Kostnaden för detta är 82.000 efter erhållen rabatt om ca: 20.000. </a:t>
            </a:r>
          </a:p>
        </p:txBody>
      </p:sp>
    </p:spTree>
    <p:extLst>
      <p:ext uri="{BB962C8B-B14F-4D97-AF65-F5344CB8AC3E}">
        <p14:creationId xmlns:p14="http://schemas.microsoft.com/office/powerpoint/2010/main" val="319925577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ubrik 1"/>
          <p:cNvSpPr txBox="1">
            <a:spLocks noGrp="1"/>
          </p:cNvSpPr>
          <p:nvPr>
            <p:ph type="ctrTitle"/>
          </p:nvPr>
        </p:nvSpPr>
        <p:spPr>
          <a:xfrm>
            <a:off x="678425" y="889820"/>
            <a:ext cx="9989575" cy="471621"/>
          </a:xfrm>
          <a:prstGeom prst="rect">
            <a:avLst/>
          </a:prstGeom>
        </p:spPr>
        <p:txBody>
          <a:bodyPr>
            <a:normAutofit fontScale="90000"/>
          </a:bodyPr>
          <a:lstStyle>
            <a:lvl1pPr algn="ctr">
              <a:defRPr sz="2500" spc="0"/>
            </a:lvl1pPr>
          </a:lstStyle>
          <a:p>
            <a:r>
              <a:t>Motioner från medlemmar</a:t>
            </a:r>
          </a:p>
        </p:txBody>
      </p:sp>
      <p:sp>
        <p:nvSpPr>
          <p:cNvPr id="137" name="Underrubrik 2"/>
          <p:cNvSpPr txBox="1">
            <a:spLocks noGrp="1"/>
          </p:cNvSpPr>
          <p:nvPr>
            <p:ph type="subTitle" sz="quarter" idx="1"/>
          </p:nvPr>
        </p:nvSpPr>
        <p:spPr>
          <a:xfrm>
            <a:off x="678425" y="1361439"/>
            <a:ext cx="10700775" cy="894081"/>
          </a:xfrm>
          <a:prstGeom prst="rect">
            <a:avLst/>
          </a:prstGeom>
        </p:spPr>
        <p:txBody>
          <a:bodyPr/>
          <a:lstStyle>
            <a:lvl1pPr marL="342900" indent="-342900">
              <a:lnSpc>
                <a:spcPct val="108000"/>
              </a:lnSpc>
              <a:buSzPct val="100000"/>
              <a:buFont typeface="Arial"/>
              <a:buChar char="•"/>
            </a:lvl1pPr>
          </a:lstStyle>
          <a:p>
            <a:r>
              <a:t>Inga motioner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ubrik 1"/>
          <p:cNvSpPr txBox="1">
            <a:spLocks noGrp="1"/>
          </p:cNvSpPr>
          <p:nvPr>
            <p:ph type="title"/>
          </p:nvPr>
        </p:nvSpPr>
        <p:spPr>
          <a:xfrm>
            <a:off x="700634" y="922096"/>
            <a:ext cx="10691267" cy="1371031"/>
          </a:xfrm>
          <a:prstGeom prst="rect">
            <a:avLst/>
          </a:prstGeom>
        </p:spPr>
        <p:txBody>
          <a:bodyPr/>
          <a:lstStyle/>
          <a:p>
            <a:pPr>
              <a:defRPr sz="2400" b="1" spc="0">
                <a:latin typeface="Calibri"/>
                <a:ea typeface="Calibri"/>
                <a:cs typeface="Calibri"/>
                <a:sym typeface="Calibri"/>
              </a:defRPr>
            </a:pPr>
            <a:r>
              <a:t>11.Ersättning till styrelsen och revisorerna</a:t>
            </a:r>
            <a:r>
              <a:rPr>
                <a:latin typeface="Times New Roman"/>
                <a:ea typeface="Times New Roman"/>
                <a:cs typeface="Times New Roman"/>
                <a:sym typeface="Times New Roman"/>
              </a:rPr>
              <a:t>.</a:t>
            </a:r>
            <a:r>
              <a:rPr b="0">
                <a:latin typeface="Times New Roman"/>
                <a:ea typeface="Times New Roman"/>
                <a:cs typeface="Times New Roman"/>
                <a:sym typeface="Times New Roman"/>
              </a:rPr>
              <a:t> </a:t>
            </a:r>
          </a:p>
        </p:txBody>
      </p:sp>
      <p:sp>
        <p:nvSpPr>
          <p:cNvPr id="140" name="textruta 3"/>
          <p:cNvSpPr txBox="1"/>
          <p:nvPr/>
        </p:nvSpPr>
        <p:spPr>
          <a:xfrm>
            <a:off x="565484" y="1838424"/>
            <a:ext cx="876380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Calibri"/>
                <a:ea typeface="Calibri"/>
                <a:cs typeface="Calibri"/>
                <a:sym typeface="Calibri"/>
              </a:defRPr>
            </a:lvl1pPr>
          </a:lstStyle>
          <a:p>
            <a:r>
              <a:rPr dirty="0"/>
              <a:t>- </a:t>
            </a:r>
            <a:r>
              <a:rPr dirty="0" err="1"/>
              <a:t>Styrelsen</a:t>
            </a:r>
            <a:r>
              <a:rPr dirty="0"/>
              <a:t> </a:t>
            </a:r>
            <a:r>
              <a:rPr dirty="0" err="1"/>
              <a:t>föreslår</a:t>
            </a:r>
            <a:r>
              <a:rPr dirty="0"/>
              <a:t> </a:t>
            </a:r>
            <a:r>
              <a:rPr dirty="0" err="1"/>
              <a:t>att</a:t>
            </a:r>
            <a:r>
              <a:rPr dirty="0"/>
              <a:t> </a:t>
            </a:r>
            <a:r>
              <a:rPr dirty="0" err="1"/>
              <a:t>ersättningen</a:t>
            </a:r>
            <a:r>
              <a:rPr dirty="0"/>
              <a:t> </a:t>
            </a:r>
            <a:r>
              <a:rPr lang="sv-SE" dirty="0"/>
              <a:t>totalt till styrelsen om 17.500 kronor </a:t>
            </a:r>
            <a:r>
              <a:rPr dirty="0"/>
              <a:t>2025</a:t>
            </a:r>
            <a:r>
              <a:rPr lang="sv-SE" dirty="0"/>
              <a:t>/26 bibehålls. Styrelsen fördelar ersättning sinsemellan baserat på närvaro och arbetsinsatser.  </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ubrik 1"/>
          <p:cNvSpPr txBox="1">
            <a:spLocks noGrp="1"/>
          </p:cNvSpPr>
          <p:nvPr>
            <p:ph type="title"/>
          </p:nvPr>
        </p:nvSpPr>
        <p:spPr>
          <a:xfrm>
            <a:off x="700634" y="922096"/>
            <a:ext cx="10691267" cy="589071"/>
          </a:xfrm>
          <a:prstGeom prst="rect">
            <a:avLst/>
          </a:prstGeom>
        </p:spPr>
        <p:txBody>
          <a:bodyPr/>
          <a:lstStyle>
            <a:lvl1pPr>
              <a:defRPr sz="2400" b="1" spc="0">
                <a:latin typeface="Calibri"/>
                <a:ea typeface="Calibri"/>
                <a:cs typeface="Calibri"/>
                <a:sym typeface="Calibri"/>
              </a:defRPr>
            </a:lvl1pPr>
          </a:lstStyle>
          <a:p>
            <a:r>
              <a:t>13.Valberedningens förslag</a:t>
            </a:r>
          </a:p>
        </p:txBody>
      </p:sp>
      <p:sp>
        <p:nvSpPr>
          <p:cNvPr id="143" name="textruta 3"/>
          <p:cNvSpPr txBox="1"/>
          <p:nvPr/>
        </p:nvSpPr>
        <p:spPr>
          <a:xfrm>
            <a:off x="746355" y="1511166"/>
            <a:ext cx="10599826" cy="43088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000">
                <a:uFill>
                  <a:solidFill>
                    <a:srgbClr val="000000"/>
                  </a:solidFill>
                </a:uFill>
                <a:latin typeface="Calibri"/>
                <a:ea typeface="Calibri"/>
                <a:cs typeface="Calibri"/>
                <a:sym typeface="Calibri"/>
              </a:defRPr>
            </a:pPr>
            <a:endParaRPr dirty="0"/>
          </a:p>
          <a:p>
            <a:pPr>
              <a:defRPr sz="1000">
                <a:solidFill>
                  <a:srgbClr val="FF0000"/>
                </a:solidFill>
                <a:uFill>
                  <a:solidFill>
                    <a:srgbClr val="000000"/>
                  </a:solidFill>
                </a:uFill>
                <a:latin typeface="Calibri"/>
                <a:ea typeface="Calibri"/>
                <a:cs typeface="Calibri"/>
                <a:sym typeface="Calibri"/>
              </a:defRPr>
            </a:pPr>
            <a:r>
              <a:rPr dirty="0"/>
              <a:t> </a:t>
            </a:r>
            <a:r>
              <a:rPr sz="1100" dirty="0" err="1">
                <a:solidFill>
                  <a:srgbClr val="000000"/>
                </a:solidFill>
                <a:uFillTx/>
                <a:latin typeface="Calibri" panose="020F0502020204030204" pitchFamily="34" charset="0"/>
                <a:cs typeface="Calibri" panose="020F0502020204030204" pitchFamily="34" charset="0"/>
              </a:rPr>
              <a:t>Valberedningen</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vill</a:t>
            </a:r>
            <a:r>
              <a:rPr sz="1100" dirty="0">
                <a:solidFill>
                  <a:srgbClr val="000000"/>
                </a:solidFill>
                <a:uFillTx/>
                <a:latin typeface="Calibri" panose="020F0502020204030204" pitchFamily="34" charset="0"/>
                <a:cs typeface="Calibri" panose="020F0502020204030204" pitchFamily="34" charset="0"/>
              </a:rPr>
              <a:t> till </a:t>
            </a:r>
            <a:r>
              <a:rPr sz="1100" dirty="0" err="1">
                <a:solidFill>
                  <a:srgbClr val="000000"/>
                </a:solidFill>
                <a:uFillTx/>
                <a:latin typeface="Calibri" panose="020F0502020204030204" pitchFamily="34" charset="0"/>
                <a:cs typeface="Calibri" panose="020F0502020204030204" pitchFamily="34" charset="0"/>
              </a:rPr>
              <a:t>att</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börja</a:t>
            </a:r>
            <a:r>
              <a:rPr sz="1100" dirty="0">
                <a:solidFill>
                  <a:srgbClr val="000000"/>
                </a:solidFill>
                <a:uFillTx/>
                <a:latin typeface="Calibri" panose="020F0502020204030204" pitchFamily="34" charset="0"/>
                <a:cs typeface="Calibri" panose="020F0502020204030204" pitchFamily="34" charset="0"/>
              </a:rPr>
              <a:t> med </a:t>
            </a:r>
            <a:r>
              <a:rPr sz="1100" dirty="0" err="1">
                <a:solidFill>
                  <a:srgbClr val="000000"/>
                </a:solidFill>
                <a:uFillTx/>
                <a:latin typeface="Calibri" panose="020F0502020204030204" pitchFamily="34" charset="0"/>
                <a:cs typeface="Calibri" panose="020F0502020204030204" pitchFamily="34" charset="0"/>
              </a:rPr>
              <a:t>tacka</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sittande</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styrelse</a:t>
            </a:r>
            <a:r>
              <a:rPr sz="1100" dirty="0">
                <a:solidFill>
                  <a:srgbClr val="000000"/>
                </a:solidFill>
                <a:uFillTx/>
                <a:latin typeface="Calibri" panose="020F0502020204030204" pitchFamily="34" charset="0"/>
                <a:cs typeface="Calibri" panose="020F0502020204030204" pitchFamily="34" charset="0"/>
              </a:rPr>
              <a:t> för </a:t>
            </a:r>
            <a:r>
              <a:rPr sz="1100" dirty="0" err="1">
                <a:solidFill>
                  <a:srgbClr val="000000"/>
                </a:solidFill>
                <a:uFillTx/>
                <a:latin typeface="Calibri" panose="020F0502020204030204" pitchFamily="34" charset="0"/>
                <a:cs typeface="Calibri" panose="020F0502020204030204" pitchFamily="34" charset="0"/>
              </a:rPr>
              <a:t>ett</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mycket</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gott</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arbete</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Valberedningen</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vill</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vidare</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förmedla</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att</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i</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en</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samfällighet</a:t>
            </a:r>
            <a:r>
              <a:rPr sz="1100" dirty="0">
                <a:solidFill>
                  <a:srgbClr val="000000"/>
                </a:solidFill>
                <a:uFillTx/>
                <a:latin typeface="Calibri" panose="020F0502020204030204" pitchFamily="34" charset="0"/>
                <a:cs typeface="Calibri" panose="020F0502020204030204" pitchFamily="34" charset="0"/>
              </a:rPr>
              <a:t> med 31 </a:t>
            </a:r>
            <a:r>
              <a:rPr sz="1100" dirty="0" err="1">
                <a:solidFill>
                  <a:srgbClr val="000000"/>
                </a:solidFill>
                <a:uFillTx/>
                <a:latin typeface="Calibri" panose="020F0502020204030204" pitchFamily="34" charset="0"/>
                <a:cs typeface="Calibri" panose="020F0502020204030204" pitchFamily="34" charset="0"/>
              </a:rPr>
              <a:t>stycken</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medlemmar</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är</a:t>
            </a:r>
            <a:r>
              <a:rPr sz="1100" dirty="0">
                <a:solidFill>
                  <a:srgbClr val="000000"/>
                </a:solidFill>
                <a:uFillTx/>
                <a:latin typeface="Calibri" panose="020F0502020204030204" pitchFamily="34" charset="0"/>
                <a:cs typeface="Calibri" panose="020F0502020204030204" pitchFamily="34" charset="0"/>
              </a:rPr>
              <a:t> det </a:t>
            </a:r>
            <a:r>
              <a:rPr sz="1100" dirty="0" err="1">
                <a:solidFill>
                  <a:srgbClr val="000000"/>
                </a:solidFill>
                <a:uFillTx/>
                <a:latin typeface="Calibri" panose="020F0502020204030204" pitchFamily="34" charset="0"/>
                <a:cs typeface="Calibri" panose="020F0502020204030204" pitchFamily="34" charset="0"/>
              </a:rPr>
              <a:t>viktigt</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att</a:t>
            </a:r>
            <a:r>
              <a:rPr sz="1100" dirty="0">
                <a:solidFill>
                  <a:srgbClr val="000000"/>
                </a:solidFill>
                <a:uFillTx/>
                <a:latin typeface="Calibri" panose="020F0502020204030204" pitchFamily="34" charset="0"/>
                <a:cs typeface="Calibri" panose="020F0502020204030204" pitchFamily="34" charset="0"/>
              </a:rPr>
              <a:t> vi </a:t>
            </a:r>
            <a:r>
              <a:rPr sz="1100" dirty="0" err="1">
                <a:solidFill>
                  <a:srgbClr val="000000"/>
                </a:solidFill>
                <a:uFillTx/>
                <a:latin typeface="Calibri" panose="020F0502020204030204" pitchFamily="34" charset="0"/>
                <a:cs typeface="Calibri" panose="020F0502020204030204" pitchFamily="34" charset="0"/>
              </a:rPr>
              <a:t>delar</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på</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detta</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ansvar</a:t>
            </a:r>
            <a:r>
              <a:rPr sz="1100" dirty="0">
                <a:solidFill>
                  <a:srgbClr val="000000"/>
                </a:solidFill>
                <a:uFillTx/>
                <a:latin typeface="Calibri" panose="020F0502020204030204" pitchFamily="34" charset="0"/>
                <a:cs typeface="Calibri" panose="020F0502020204030204" pitchFamily="34" charset="0"/>
              </a:rPr>
              <a:t>. Det </a:t>
            </a:r>
            <a:r>
              <a:rPr sz="1100" dirty="0" err="1">
                <a:solidFill>
                  <a:srgbClr val="000000"/>
                </a:solidFill>
                <a:uFillTx/>
                <a:latin typeface="Calibri" panose="020F0502020204030204" pitchFamily="34" charset="0"/>
                <a:cs typeface="Calibri" panose="020F0502020204030204" pitchFamily="34" charset="0"/>
              </a:rPr>
              <a:t>är</a:t>
            </a:r>
            <a:r>
              <a:rPr sz="1100" dirty="0">
                <a:solidFill>
                  <a:srgbClr val="000000"/>
                </a:solidFill>
                <a:uFillTx/>
                <a:latin typeface="Calibri" panose="020F0502020204030204" pitchFamily="34" charset="0"/>
                <a:cs typeface="Calibri" panose="020F0502020204030204" pitchFamily="34" charset="0"/>
              </a:rPr>
              <a:t> av </a:t>
            </a:r>
            <a:r>
              <a:rPr sz="1100" dirty="0" err="1">
                <a:solidFill>
                  <a:srgbClr val="000000"/>
                </a:solidFill>
                <a:uFillTx/>
                <a:latin typeface="Calibri" panose="020F0502020204030204" pitchFamily="34" charset="0"/>
                <a:cs typeface="Calibri" panose="020F0502020204030204" pitchFamily="34" charset="0"/>
              </a:rPr>
              <a:t>vikt</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att</a:t>
            </a:r>
            <a:r>
              <a:rPr sz="1100" dirty="0">
                <a:solidFill>
                  <a:srgbClr val="000000"/>
                </a:solidFill>
                <a:uFillTx/>
                <a:latin typeface="Calibri" panose="020F0502020204030204" pitchFamily="34" charset="0"/>
                <a:cs typeface="Calibri" panose="020F0502020204030204" pitchFamily="34" charset="0"/>
              </a:rPr>
              <a:t> vi </a:t>
            </a:r>
            <a:r>
              <a:rPr sz="1100" dirty="0" err="1">
                <a:solidFill>
                  <a:srgbClr val="000000"/>
                </a:solidFill>
                <a:uFillTx/>
                <a:latin typeface="Calibri" panose="020F0502020204030204" pitchFamily="34" charset="0"/>
                <a:cs typeface="Calibri" panose="020F0502020204030204" pitchFamily="34" charset="0"/>
              </a:rPr>
              <a:t>har</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ett</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diversifierat</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och</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roterande</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ansvar</a:t>
            </a:r>
            <a:r>
              <a:rPr sz="1100" dirty="0">
                <a:solidFill>
                  <a:srgbClr val="000000"/>
                </a:solidFill>
                <a:uFillTx/>
                <a:latin typeface="Calibri" panose="020F0502020204030204" pitchFamily="34" charset="0"/>
                <a:cs typeface="Calibri" panose="020F0502020204030204" pitchFamily="34" charset="0"/>
              </a:rPr>
              <a:t> för </a:t>
            </a:r>
            <a:r>
              <a:rPr sz="1100" dirty="0" err="1">
                <a:solidFill>
                  <a:srgbClr val="000000"/>
                </a:solidFill>
                <a:uFillTx/>
                <a:latin typeface="Calibri" panose="020F0502020204030204" pitchFamily="34" charset="0"/>
                <a:cs typeface="Calibri" panose="020F0502020204030204" pitchFamily="34" charset="0"/>
              </a:rPr>
              <a:t>förvaltningen</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och</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utvecklingen</a:t>
            </a:r>
            <a:r>
              <a:rPr sz="1100" dirty="0">
                <a:solidFill>
                  <a:srgbClr val="000000"/>
                </a:solidFill>
                <a:uFillTx/>
                <a:latin typeface="Calibri" panose="020F0502020204030204" pitchFamily="34" charset="0"/>
                <a:cs typeface="Calibri" panose="020F0502020204030204" pitchFamily="34" charset="0"/>
              </a:rPr>
              <a:t> av </a:t>
            </a:r>
            <a:r>
              <a:rPr sz="1100" dirty="0" err="1">
                <a:solidFill>
                  <a:srgbClr val="000000"/>
                </a:solidFill>
                <a:uFillTx/>
                <a:latin typeface="Calibri" panose="020F0502020204030204" pitchFamily="34" charset="0"/>
                <a:cs typeface="Calibri" panose="020F0502020204030204" pitchFamily="34" charset="0"/>
              </a:rPr>
              <a:t>vårt</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gemensamma</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område</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och</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våra</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gemensamma</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tillgångar</a:t>
            </a:r>
            <a:r>
              <a:rPr sz="1100" dirty="0">
                <a:solidFill>
                  <a:srgbClr val="000000"/>
                </a:solidFill>
                <a:uFillTx/>
                <a:latin typeface="Calibri" panose="020F0502020204030204" pitchFamily="34" charset="0"/>
                <a:cs typeface="Calibri" panose="020F0502020204030204" pitchFamily="34" charset="0"/>
              </a:rPr>
              <a:t>. Detta </a:t>
            </a:r>
            <a:r>
              <a:rPr sz="1100" dirty="0" err="1">
                <a:solidFill>
                  <a:srgbClr val="000000"/>
                </a:solidFill>
                <a:uFillTx/>
                <a:latin typeface="Calibri" panose="020F0502020204030204" pitchFamily="34" charset="0"/>
                <a:cs typeface="Calibri" panose="020F0502020204030204" pitchFamily="34" charset="0"/>
              </a:rPr>
              <a:t>bidrar</a:t>
            </a:r>
            <a:r>
              <a:rPr sz="1100" dirty="0">
                <a:solidFill>
                  <a:srgbClr val="000000"/>
                </a:solidFill>
                <a:uFillTx/>
                <a:latin typeface="Calibri" panose="020F0502020204030204" pitchFamily="34" charset="0"/>
                <a:cs typeface="Calibri" panose="020F0502020204030204" pitchFamily="34" charset="0"/>
              </a:rPr>
              <a:t> till </a:t>
            </a:r>
            <a:r>
              <a:rPr sz="1100" dirty="0" err="1">
                <a:solidFill>
                  <a:srgbClr val="000000"/>
                </a:solidFill>
                <a:uFillTx/>
                <a:latin typeface="Calibri" panose="020F0502020204030204" pitchFamily="34" charset="0"/>
                <a:cs typeface="Calibri" panose="020F0502020204030204" pitchFamily="34" charset="0"/>
              </a:rPr>
              <a:t>att</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öka</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engagemanget</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och</a:t>
            </a:r>
            <a:r>
              <a:rPr sz="1100" dirty="0">
                <a:solidFill>
                  <a:srgbClr val="000000"/>
                </a:solidFill>
                <a:uFillTx/>
                <a:latin typeface="Calibri" panose="020F0502020204030204" pitchFamily="34" charset="0"/>
                <a:cs typeface="Calibri" panose="020F0502020204030204" pitchFamily="34" charset="0"/>
              </a:rPr>
              <a:t> </a:t>
            </a:r>
            <a:r>
              <a:rPr sz="1100" dirty="0" err="1">
                <a:solidFill>
                  <a:srgbClr val="000000"/>
                </a:solidFill>
                <a:uFillTx/>
                <a:latin typeface="Calibri" panose="020F0502020204030204" pitchFamily="34" charset="0"/>
                <a:cs typeface="Calibri" panose="020F0502020204030204" pitchFamily="34" charset="0"/>
              </a:rPr>
              <a:t>granngemenskapen</a:t>
            </a:r>
            <a:r>
              <a:rPr sz="1100" dirty="0">
                <a:solidFill>
                  <a:srgbClr val="000000"/>
                </a:solidFill>
                <a:uFillTx/>
                <a:latin typeface="Calibri" panose="020F0502020204030204" pitchFamily="34" charset="0"/>
                <a:cs typeface="Calibri" panose="020F0502020204030204" pitchFamily="34" charset="0"/>
              </a:rPr>
              <a:t>! </a:t>
            </a:r>
            <a:endParaRPr sz="1100" dirty="0">
              <a:latin typeface="Calibri" panose="020F0502020204030204" pitchFamily="34" charset="0"/>
              <a:ea typeface="Aptos"/>
              <a:cs typeface="Calibri" panose="020F0502020204030204" pitchFamily="34" charset="0"/>
              <a:sym typeface="Aptos"/>
            </a:endParaRPr>
          </a:p>
          <a:p>
            <a:pPr>
              <a:defRPr sz="1100">
                <a:latin typeface="Calibri"/>
                <a:ea typeface="Calibri"/>
                <a:cs typeface="Calibri"/>
                <a:sym typeface="Calibri"/>
              </a:defRPr>
            </a:pPr>
            <a:r>
              <a:rPr sz="1100" dirty="0">
                <a:latin typeface="Calibri" panose="020F0502020204030204" pitchFamily="34" charset="0"/>
                <a:cs typeface="Calibri" panose="020F0502020204030204" pitchFamily="34" charset="0"/>
              </a:rPr>
              <a:t> </a:t>
            </a:r>
            <a:endParaRPr sz="1100" dirty="0">
              <a:latin typeface="Calibri" panose="020F0502020204030204" pitchFamily="34" charset="0"/>
              <a:ea typeface="Aptos"/>
              <a:cs typeface="Calibri" panose="020F0502020204030204" pitchFamily="34" charset="0"/>
              <a:sym typeface="Aptos"/>
            </a:endParaRPr>
          </a:p>
          <a:p>
            <a:pPr>
              <a:defRPr sz="1100">
                <a:latin typeface="Calibri"/>
                <a:ea typeface="Calibri"/>
                <a:cs typeface="Calibri"/>
                <a:sym typeface="Calibri"/>
              </a:defRPr>
            </a:pPr>
            <a:r>
              <a:rPr sz="1100" dirty="0">
                <a:latin typeface="Calibri" panose="020F0502020204030204" pitchFamily="34" charset="0"/>
                <a:cs typeface="Calibri" panose="020F0502020204030204" pitchFamily="34" charset="0"/>
              </a:rPr>
              <a:t>Vi </a:t>
            </a:r>
            <a:r>
              <a:rPr sz="1100" dirty="0" err="1">
                <a:latin typeface="Calibri" panose="020F0502020204030204" pitchFamily="34" charset="0"/>
                <a:cs typeface="Calibri" panose="020F0502020204030204" pitchFamily="34" charset="0"/>
              </a:rPr>
              <a:t>är</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därför</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glada</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att</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kunna</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föreslå</a:t>
            </a:r>
            <a:r>
              <a:rPr sz="1100" dirty="0">
                <a:latin typeface="Calibri" panose="020F0502020204030204" pitchFamily="34" charset="0"/>
                <a:cs typeface="Calibri" panose="020F0502020204030204" pitchFamily="34" charset="0"/>
              </a:rPr>
              <a:t> </a:t>
            </a:r>
            <a:r>
              <a:rPr lang="sv-SE" sz="1100" dirty="0">
                <a:latin typeface="Calibri" panose="020F0502020204030204" pitchFamily="34" charset="0"/>
                <a:cs typeface="Calibri" panose="020F0502020204030204" pitchFamily="34" charset="0"/>
              </a:rPr>
              <a:t>omval av fyra ledamöter enligt nedan, där Lena har erbjudit sig att ta på sig ordförandeskapet. Tommy kvarstår i styrelsen för att möjliggöra kontinuitet. Peter har erbjudit sig att fortsätta som kassör, med förbehållet att han reser mycket i tjänsten (Inga problem med att sköta den löpande bokföringen och betalningar). </a:t>
            </a:r>
            <a:endParaRPr sz="1100" dirty="0">
              <a:latin typeface="Calibri" panose="020F0502020204030204" pitchFamily="34" charset="0"/>
              <a:ea typeface="Aptos"/>
              <a:cs typeface="Calibri" panose="020F0502020204030204" pitchFamily="34" charset="0"/>
              <a:sym typeface="Aptos"/>
            </a:endParaRPr>
          </a:p>
          <a:p>
            <a:pPr>
              <a:defRPr sz="1100">
                <a:latin typeface="Aptos"/>
                <a:ea typeface="Aptos"/>
                <a:cs typeface="Aptos"/>
                <a:sym typeface="Aptos"/>
              </a:defRPr>
            </a:pPr>
            <a:r>
              <a:rPr sz="1100" dirty="0">
                <a:latin typeface="Calibri" panose="020F0502020204030204" pitchFamily="34" charset="0"/>
                <a:cs typeface="Calibri" panose="020F0502020204030204" pitchFamily="34" charset="0"/>
              </a:rPr>
              <a:t> </a:t>
            </a:r>
            <a:endParaRPr sz="1100" dirty="0">
              <a:latin typeface="Calibri" panose="020F0502020204030204" pitchFamily="34" charset="0"/>
              <a:ea typeface="Calibri"/>
              <a:cs typeface="Calibri" panose="020F0502020204030204" pitchFamily="34" charset="0"/>
              <a:sym typeface="Calibri"/>
            </a:endParaRPr>
          </a:p>
          <a:p>
            <a:pPr>
              <a:defRPr sz="1100">
                <a:latin typeface="Calibri"/>
                <a:ea typeface="Calibri"/>
                <a:cs typeface="Calibri"/>
                <a:sym typeface="Calibri"/>
              </a:defRPr>
            </a:pPr>
            <a:r>
              <a:rPr sz="1100" dirty="0" err="1">
                <a:latin typeface="Calibri" panose="020F0502020204030204" pitchFamily="34" charset="0"/>
                <a:cs typeface="Calibri" panose="020F0502020204030204" pitchFamily="34" charset="0"/>
              </a:rPr>
              <a:t>Valberedningen</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föreslår</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att</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nuvarande</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revisorer</a:t>
            </a:r>
            <a:r>
              <a:rPr sz="1100" dirty="0">
                <a:latin typeface="Calibri" panose="020F0502020204030204" pitchFamily="34" charset="0"/>
                <a:cs typeface="Calibri" panose="020F0502020204030204" pitchFamily="34" charset="0"/>
              </a:rPr>
              <a:t> Christer Persson </a:t>
            </a:r>
            <a:r>
              <a:rPr sz="1100" dirty="0" err="1">
                <a:latin typeface="Calibri" panose="020F0502020204030204" pitchFamily="34" charset="0"/>
                <a:cs typeface="Calibri" panose="020F0502020204030204" pitchFamily="34" charset="0"/>
              </a:rPr>
              <a:t>och</a:t>
            </a:r>
            <a:r>
              <a:rPr sz="1100" dirty="0">
                <a:latin typeface="Calibri" panose="020F0502020204030204" pitchFamily="34" charset="0"/>
                <a:cs typeface="Calibri" panose="020F0502020204030204" pitchFamily="34" charset="0"/>
              </a:rPr>
              <a:t> Göran </a:t>
            </a:r>
            <a:r>
              <a:rPr sz="1100" dirty="0" err="1">
                <a:latin typeface="Calibri" panose="020F0502020204030204" pitchFamily="34" charset="0"/>
                <a:cs typeface="Calibri" panose="020F0502020204030204" pitchFamily="34" charset="0"/>
              </a:rPr>
              <a:t>Wedin</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omväljs</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Vidare</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att</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även</a:t>
            </a:r>
            <a:r>
              <a:rPr sz="1100" dirty="0">
                <a:latin typeface="Calibri" panose="020F0502020204030204" pitchFamily="34" charset="0"/>
                <a:cs typeface="Calibri" panose="020F0502020204030204" pitchFamily="34" charset="0"/>
              </a:rPr>
              <a:t> Jonas Bergqvist </a:t>
            </a:r>
            <a:r>
              <a:rPr sz="1100" dirty="0" err="1">
                <a:latin typeface="Calibri" panose="020F0502020204030204" pitchFamily="34" charset="0"/>
                <a:cs typeface="Calibri" panose="020F0502020204030204" pitchFamily="34" charset="0"/>
              </a:rPr>
              <a:t>och</a:t>
            </a:r>
            <a:r>
              <a:rPr sz="1100" dirty="0">
                <a:latin typeface="Calibri" panose="020F0502020204030204" pitchFamily="34" charset="0"/>
                <a:cs typeface="Calibri" panose="020F0502020204030204" pitchFamily="34" charset="0"/>
              </a:rPr>
              <a:t> Malin </a:t>
            </a:r>
            <a:r>
              <a:rPr sz="1100" dirty="0" err="1">
                <a:latin typeface="Calibri" panose="020F0502020204030204" pitchFamily="34" charset="0"/>
                <a:cs typeface="Calibri" panose="020F0502020204030204" pitchFamily="34" charset="0"/>
              </a:rPr>
              <a:t>Ljung</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omväljs</a:t>
            </a:r>
            <a:r>
              <a:rPr sz="1100" dirty="0">
                <a:latin typeface="Calibri" panose="020F0502020204030204" pitchFamily="34" charset="0"/>
                <a:cs typeface="Calibri" panose="020F0502020204030204" pitchFamily="34" charset="0"/>
              </a:rPr>
              <a:t>/</a:t>
            </a:r>
            <a:r>
              <a:rPr sz="1100" dirty="0" err="1">
                <a:latin typeface="Calibri" panose="020F0502020204030204" pitchFamily="34" charset="0"/>
                <a:cs typeface="Calibri" panose="020F0502020204030204" pitchFamily="34" charset="0"/>
              </a:rPr>
              <a:t>väljs</a:t>
            </a:r>
            <a:r>
              <a:rPr sz="1100" dirty="0">
                <a:latin typeface="Calibri" panose="020F0502020204030204" pitchFamily="34" charset="0"/>
                <a:cs typeface="Calibri" panose="020F0502020204030204" pitchFamily="34" charset="0"/>
              </a:rPr>
              <a:t> för </a:t>
            </a:r>
            <a:r>
              <a:rPr sz="1100" dirty="0" err="1">
                <a:latin typeface="Calibri" panose="020F0502020204030204" pitchFamily="34" charset="0"/>
                <a:cs typeface="Calibri" panose="020F0502020204030204" pitchFamily="34" charset="0"/>
              </a:rPr>
              <a:t>att</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formera</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valberedning</a:t>
            </a:r>
            <a:r>
              <a:rPr sz="1100" dirty="0">
                <a:latin typeface="Calibri" panose="020F0502020204030204" pitchFamily="34" charset="0"/>
                <a:cs typeface="Calibri" panose="020F0502020204030204" pitchFamily="34" charset="0"/>
              </a:rPr>
              <a:t>.</a:t>
            </a:r>
            <a:endParaRPr sz="1100" dirty="0">
              <a:latin typeface="Calibri" panose="020F0502020204030204" pitchFamily="34" charset="0"/>
              <a:ea typeface="Aptos"/>
              <a:cs typeface="Calibri" panose="020F0502020204030204" pitchFamily="34" charset="0"/>
              <a:sym typeface="Aptos"/>
            </a:endParaRPr>
          </a:p>
          <a:p>
            <a:pPr>
              <a:defRPr sz="1100">
                <a:latin typeface="Aptos"/>
                <a:ea typeface="Aptos"/>
                <a:cs typeface="Aptos"/>
                <a:sym typeface="Aptos"/>
              </a:defRPr>
            </a:pPr>
            <a:r>
              <a:rPr sz="1100" dirty="0">
                <a:latin typeface="Calibri" panose="020F0502020204030204" pitchFamily="34" charset="0"/>
                <a:cs typeface="Calibri" panose="020F0502020204030204" pitchFamily="34" charset="0"/>
              </a:rPr>
              <a:t> </a:t>
            </a:r>
            <a:endParaRPr sz="1100" dirty="0">
              <a:latin typeface="Calibri" panose="020F0502020204030204" pitchFamily="34" charset="0"/>
              <a:ea typeface="Calibri"/>
              <a:cs typeface="Calibri" panose="020F0502020204030204" pitchFamily="34" charset="0"/>
              <a:sym typeface="Calibri"/>
            </a:endParaRPr>
          </a:p>
          <a:p>
            <a:pPr algn="l"/>
            <a:r>
              <a:rPr lang="sv-SE" sz="1100" b="0" i="0" u="none" strike="noStrike" dirty="0">
                <a:solidFill>
                  <a:srgbClr val="000000"/>
                </a:solidFill>
                <a:effectLst/>
                <a:latin typeface="Calibri" panose="020F0502020204030204" pitchFamily="34" charset="0"/>
                <a:cs typeface="Calibri" panose="020F0502020204030204" pitchFamily="34" charset="0"/>
              </a:rPr>
              <a:t>Förslag till stämman</a:t>
            </a:r>
          </a:p>
          <a:p>
            <a:pPr algn="l">
              <a:buFont typeface="Arial" panose="020B0604020202020204" pitchFamily="34" charset="0"/>
              <a:buChar char="•"/>
            </a:pPr>
            <a:r>
              <a:rPr lang="sv-SE" sz="1100" b="0" i="0" u="none" strike="noStrike" dirty="0">
                <a:solidFill>
                  <a:srgbClr val="000000"/>
                </a:solidFill>
                <a:effectLst/>
                <a:latin typeface="Calibri" panose="020F0502020204030204" pitchFamily="34" charset="0"/>
                <a:cs typeface="Calibri" panose="020F0502020204030204" pitchFamily="34" charset="0"/>
              </a:rPr>
              <a:t>Lena </a:t>
            </a:r>
            <a:r>
              <a:rPr lang="sv-SE" sz="1100" b="0" i="0" u="none" strike="noStrike" dirty="0" err="1">
                <a:solidFill>
                  <a:srgbClr val="000000"/>
                </a:solidFill>
                <a:effectLst/>
                <a:latin typeface="Calibri" panose="020F0502020204030204" pitchFamily="34" charset="0"/>
                <a:cs typeface="Calibri" panose="020F0502020204030204" pitchFamily="34" charset="0"/>
              </a:rPr>
              <a:t>Unelius</a:t>
            </a:r>
            <a:r>
              <a:rPr lang="sv-SE" sz="1100" b="0" i="0" u="none" strike="noStrike" dirty="0">
                <a:solidFill>
                  <a:srgbClr val="000000"/>
                </a:solidFill>
                <a:effectLst/>
                <a:latin typeface="Calibri" panose="020F0502020204030204" pitchFamily="34" charset="0"/>
                <a:cs typeface="Calibri" panose="020F0502020204030204" pitchFamily="34" charset="0"/>
              </a:rPr>
              <a:t>, omval 2 år, Ordförande</a:t>
            </a:r>
          </a:p>
          <a:p>
            <a:pPr algn="l">
              <a:buFont typeface="Arial" panose="020B0604020202020204" pitchFamily="34" charset="0"/>
              <a:buChar char="•"/>
            </a:pPr>
            <a:r>
              <a:rPr lang="sv-SE" sz="1100" b="0" i="0" u="none" strike="noStrike" dirty="0">
                <a:solidFill>
                  <a:srgbClr val="000000"/>
                </a:solidFill>
                <a:effectLst/>
                <a:latin typeface="Calibri" panose="020F0502020204030204" pitchFamily="34" charset="0"/>
                <a:cs typeface="Calibri" panose="020F0502020204030204" pitchFamily="34" charset="0"/>
              </a:rPr>
              <a:t>Peter Sahlén, omval 2 år, Kassör</a:t>
            </a:r>
          </a:p>
          <a:p>
            <a:pPr algn="l">
              <a:buFont typeface="Arial" panose="020B0604020202020204" pitchFamily="34" charset="0"/>
              <a:buChar char="•"/>
            </a:pPr>
            <a:r>
              <a:rPr lang="sv-SE" sz="1100" b="0" i="0" u="none" strike="noStrike" dirty="0">
                <a:solidFill>
                  <a:srgbClr val="000000"/>
                </a:solidFill>
                <a:effectLst/>
                <a:latin typeface="Calibri" panose="020F0502020204030204" pitchFamily="34" charset="0"/>
                <a:cs typeface="Calibri" panose="020F0502020204030204" pitchFamily="34" charset="0"/>
              </a:rPr>
              <a:t>Tommy Nilsson, omval 2 år, Sekreterare</a:t>
            </a:r>
          </a:p>
          <a:p>
            <a:pPr algn="l">
              <a:buFont typeface="Arial" panose="020B0604020202020204" pitchFamily="34" charset="0"/>
              <a:buChar char="•"/>
            </a:pPr>
            <a:r>
              <a:rPr lang="sv-SE" sz="1100" b="0" i="0" u="none" strike="noStrike" dirty="0">
                <a:solidFill>
                  <a:srgbClr val="000000"/>
                </a:solidFill>
                <a:effectLst/>
                <a:latin typeface="Calibri" panose="020F0502020204030204" pitchFamily="34" charset="0"/>
                <a:cs typeface="Calibri" panose="020F0502020204030204" pitchFamily="34" charset="0"/>
              </a:rPr>
              <a:t>Tomas Holmertz, omval 2 år</a:t>
            </a:r>
          </a:p>
          <a:p>
            <a:pPr algn="l">
              <a:buFont typeface="Arial" panose="020B0604020202020204" pitchFamily="34" charset="0"/>
              <a:buChar char="•"/>
            </a:pPr>
            <a:r>
              <a:rPr lang="sv-SE" sz="1100" dirty="0">
                <a:latin typeface="Calibri" panose="020F0502020204030204" pitchFamily="34" charset="0"/>
                <a:cs typeface="Calibri" panose="020F0502020204030204" pitchFamily="34" charset="0"/>
              </a:rPr>
              <a:t>Johan </a:t>
            </a:r>
            <a:r>
              <a:rPr lang="sv-SE" sz="1100" dirty="0" err="1">
                <a:latin typeface="Calibri" panose="020F0502020204030204" pitchFamily="34" charset="0"/>
                <a:cs typeface="Calibri" panose="020F0502020204030204" pitchFamily="34" charset="0"/>
              </a:rPr>
              <a:t>Thunström</a:t>
            </a:r>
            <a:r>
              <a:rPr lang="sv-SE" sz="1100" dirty="0">
                <a:latin typeface="Calibri" panose="020F0502020204030204" pitchFamily="34" charset="0"/>
                <a:cs typeface="Calibri" panose="020F0502020204030204" pitchFamily="34" charset="0"/>
              </a:rPr>
              <a:t>, 1 år kvar</a:t>
            </a:r>
          </a:p>
          <a:p>
            <a:pPr algn="l">
              <a:buFont typeface="Arial" panose="020B0604020202020204" pitchFamily="34" charset="0"/>
              <a:buChar char="•"/>
            </a:pPr>
            <a:r>
              <a:rPr lang="sv-SE" sz="1100" dirty="0">
                <a:latin typeface="Calibri" panose="020F0502020204030204" pitchFamily="34" charset="0"/>
                <a:cs typeface="Calibri" panose="020F0502020204030204" pitchFamily="34" charset="0"/>
              </a:rPr>
              <a:t>Fredrik Hedlund, 1 år kvar</a:t>
            </a:r>
          </a:p>
          <a:p>
            <a:pPr algn="l">
              <a:buFont typeface="Arial" panose="020B0604020202020204" pitchFamily="34" charset="0"/>
              <a:buChar char="•"/>
            </a:pPr>
            <a:r>
              <a:rPr lang="sv-SE" sz="1100" dirty="0">
                <a:latin typeface="Calibri" panose="020F0502020204030204" pitchFamily="34" charset="0"/>
                <a:cs typeface="Calibri" panose="020F0502020204030204" pitchFamily="34" charset="0"/>
              </a:rPr>
              <a:t>Kent Widell, 1 år kvar </a:t>
            </a:r>
            <a:endParaRPr lang="sv-SE" sz="1100" b="0" i="0" u="none" strike="noStrike" dirty="0">
              <a:solidFill>
                <a:srgbClr val="000000"/>
              </a:solidFill>
              <a:effectLst/>
              <a:latin typeface="Calibri" panose="020F0502020204030204" pitchFamily="34" charset="0"/>
              <a:cs typeface="Calibri" panose="020F0502020204030204" pitchFamily="34" charset="0"/>
            </a:endParaRPr>
          </a:p>
          <a:p>
            <a:pPr algn="l"/>
            <a:endParaRPr lang="sv-SE" sz="1100" b="0" i="0" u="none" strike="noStrike" dirty="0">
              <a:solidFill>
                <a:srgbClr val="000000"/>
              </a:solidFill>
              <a:effectLst/>
              <a:latin typeface="Calibri" panose="020F0502020204030204" pitchFamily="34" charset="0"/>
              <a:cs typeface="Calibri" panose="020F0502020204030204" pitchFamily="34" charset="0"/>
            </a:endParaRPr>
          </a:p>
          <a:p>
            <a:pPr algn="l"/>
            <a:r>
              <a:rPr lang="sv-SE" sz="1100" b="0" i="0" u="none" strike="noStrike" dirty="0">
                <a:solidFill>
                  <a:srgbClr val="000000"/>
                </a:solidFill>
                <a:effectLst/>
                <a:latin typeface="Calibri" panose="020F0502020204030204" pitchFamily="34" charset="0"/>
                <a:cs typeface="Calibri" panose="020F0502020204030204" pitchFamily="34" charset="0"/>
              </a:rPr>
              <a:t>Förslag till revisorer:</a:t>
            </a:r>
          </a:p>
          <a:p>
            <a:pPr algn="l">
              <a:buFont typeface="Arial" panose="020B0604020202020204" pitchFamily="34" charset="0"/>
              <a:buChar char="•"/>
            </a:pPr>
            <a:r>
              <a:rPr lang="sv-SE" sz="1100" b="0" i="0" u="none" strike="noStrike" dirty="0">
                <a:solidFill>
                  <a:srgbClr val="000000"/>
                </a:solidFill>
                <a:effectLst/>
                <a:latin typeface="Calibri" panose="020F0502020204030204" pitchFamily="34" charset="0"/>
                <a:cs typeface="Calibri" panose="020F0502020204030204" pitchFamily="34" charset="0"/>
              </a:rPr>
              <a:t>Christer Persson, omval 1 år,  Revisor</a:t>
            </a:r>
          </a:p>
          <a:p>
            <a:pPr algn="l">
              <a:buFont typeface="Arial" panose="020B0604020202020204" pitchFamily="34" charset="0"/>
              <a:buChar char="•"/>
            </a:pPr>
            <a:r>
              <a:rPr lang="sv-SE" sz="1100" b="0" i="0" u="none" strike="noStrike" dirty="0">
                <a:solidFill>
                  <a:srgbClr val="000000"/>
                </a:solidFill>
                <a:effectLst/>
                <a:latin typeface="Calibri" panose="020F0502020204030204" pitchFamily="34" charset="0"/>
                <a:cs typeface="Calibri" panose="020F0502020204030204" pitchFamily="34" charset="0"/>
              </a:rPr>
              <a:t>Göran Wedin, omval 1 år, </a:t>
            </a:r>
            <a:r>
              <a:rPr lang="sv-SE" sz="1100" b="0" i="0" u="none" strike="noStrike" dirty="0" err="1">
                <a:solidFill>
                  <a:srgbClr val="000000"/>
                </a:solidFill>
                <a:effectLst/>
                <a:latin typeface="Calibri" panose="020F0502020204030204" pitchFamily="34" charset="0"/>
                <a:cs typeface="Calibri" panose="020F0502020204030204" pitchFamily="34" charset="0"/>
              </a:rPr>
              <a:t>Revisorsuppleant</a:t>
            </a:r>
            <a:endParaRPr lang="sv-SE" sz="1100" b="0" i="0" u="none" strike="noStrike" dirty="0">
              <a:solidFill>
                <a:srgbClr val="000000"/>
              </a:solidFill>
              <a:effectLst/>
              <a:latin typeface="Calibri" panose="020F0502020204030204" pitchFamily="34" charset="0"/>
              <a:cs typeface="Calibri" panose="020F0502020204030204" pitchFamily="34" charset="0"/>
            </a:endParaRPr>
          </a:p>
          <a:p>
            <a:pPr>
              <a:defRPr sz="1100">
                <a:latin typeface="Calibri"/>
                <a:ea typeface="Calibri"/>
                <a:cs typeface="Calibri"/>
                <a:sym typeface="Calibri"/>
              </a:defRPr>
            </a:pPr>
            <a:r>
              <a:rPr sz="1100" dirty="0">
                <a:latin typeface="Calibri" panose="020F0502020204030204" pitchFamily="34" charset="0"/>
                <a:cs typeface="Calibri" panose="020F0502020204030204" pitchFamily="34" charset="0"/>
              </a:rPr>
              <a:t> </a:t>
            </a:r>
            <a:endParaRPr sz="1100" dirty="0">
              <a:latin typeface="Calibri" panose="020F0502020204030204" pitchFamily="34" charset="0"/>
              <a:ea typeface="Aptos"/>
              <a:cs typeface="Calibri" panose="020F0502020204030204" pitchFamily="34" charset="0"/>
              <a:sym typeface="Aptos"/>
            </a:endParaRPr>
          </a:p>
          <a:p>
            <a:pPr>
              <a:defRPr sz="1100" b="1">
                <a:latin typeface="Calibri"/>
                <a:ea typeface="Calibri"/>
                <a:cs typeface="Calibri"/>
                <a:sym typeface="Calibri"/>
              </a:defRPr>
            </a:pPr>
            <a:r>
              <a:rPr sz="1100" dirty="0" err="1">
                <a:latin typeface="Calibri" panose="020F0502020204030204" pitchFamily="34" charset="0"/>
                <a:cs typeface="Calibri" panose="020F0502020204030204" pitchFamily="34" charset="0"/>
              </a:rPr>
              <a:t>Valberedningen</a:t>
            </a:r>
            <a:r>
              <a:rPr sz="1100" dirty="0">
                <a:latin typeface="Calibri" panose="020F0502020204030204" pitchFamily="34" charset="0"/>
                <a:cs typeface="Calibri" panose="020F0502020204030204" pitchFamily="34" charset="0"/>
              </a:rPr>
              <a:t>:</a:t>
            </a:r>
            <a:endParaRPr sz="1100" dirty="0">
              <a:latin typeface="Calibri" panose="020F0502020204030204" pitchFamily="34" charset="0"/>
              <a:ea typeface="Aptos"/>
              <a:cs typeface="Calibri" panose="020F0502020204030204" pitchFamily="34" charset="0"/>
              <a:sym typeface="Aptos"/>
            </a:endParaRPr>
          </a:p>
          <a:p>
            <a:pPr>
              <a:defRPr sz="1100">
                <a:latin typeface="Calibri"/>
                <a:ea typeface="Calibri"/>
                <a:cs typeface="Calibri"/>
                <a:sym typeface="Calibri"/>
              </a:defRPr>
            </a:pPr>
            <a:r>
              <a:rPr sz="1100" dirty="0">
                <a:latin typeface="Calibri" panose="020F0502020204030204" pitchFamily="34" charset="0"/>
                <a:cs typeface="Calibri" panose="020F0502020204030204" pitchFamily="34" charset="0"/>
              </a:rPr>
              <a:t>Jonas Bergqvist </a:t>
            </a:r>
            <a:r>
              <a:rPr sz="1100" dirty="0" err="1">
                <a:latin typeface="Calibri" panose="020F0502020204030204" pitchFamily="34" charset="0"/>
                <a:cs typeface="Calibri" panose="020F0502020204030204" pitchFamily="34" charset="0"/>
              </a:rPr>
              <a:t>och</a:t>
            </a:r>
            <a:r>
              <a:rPr sz="1100" dirty="0">
                <a:latin typeface="Calibri" panose="020F0502020204030204" pitchFamily="34" charset="0"/>
                <a:cs typeface="Calibri" panose="020F0502020204030204" pitchFamily="34" charset="0"/>
              </a:rPr>
              <a:t> Malin </a:t>
            </a:r>
            <a:r>
              <a:rPr sz="1100" dirty="0" err="1">
                <a:latin typeface="Calibri" panose="020F0502020204030204" pitchFamily="34" charset="0"/>
                <a:cs typeface="Calibri" panose="020F0502020204030204" pitchFamily="34" charset="0"/>
              </a:rPr>
              <a:t>Ljung</a:t>
            </a:r>
            <a:endParaRPr sz="1100" dirty="0">
              <a:latin typeface="Calibri" panose="020F0502020204030204" pitchFamily="34" charset="0"/>
              <a:ea typeface="Aptos"/>
              <a:cs typeface="Calibri" panose="020F0502020204030204" pitchFamily="34" charset="0"/>
              <a:sym typeface="Aptos"/>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traight Connector 31"/>
          <p:cNvSpPr/>
          <p:nvPr/>
        </p:nvSpPr>
        <p:spPr>
          <a:xfrm>
            <a:off x="800100" y="723900"/>
            <a:ext cx="10591800" cy="0"/>
          </a:xfrm>
          <a:prstGeom prst="line">
            <a:avLst/>
          </a:prstGeom>
          <a:ln w="44450">
            <a:solidFill>
              <a:srgbClr val="000000"/>
            </a:solidFill>
            <a:miter/>
          </a:ln>
        </p:spPr>
        <p:txBody>
          <a:bodyPr lIns="45719" rIns="45719"/>
          <a:lstStyle/>
          <a:p>
            <a:endParaRPr/>
          </a:p>
        </p:txBody>
      </p:sp>
      <p:sp>
        <p:nvSpPr>
          <p:cNvPr id="146" name="Straight Connector 33"/>
          <p:cNvSpPr/>
          <p:nvPr/>
        </p:nvSpPr>
        <p:spPr>
          <a:xfrm>
            <a:off x="800100" y="6142780"/>
            <a:ext cx="10591800" cy="1"/>
          </a:xfrm>
          <a:prstGeom prst="line">
            <a:avLst/>
          </a:prstGeom>
          <a:ln w="12700">
            <a:solidFill>
              <a:srgbClr val="000000"/>
            </a:solidFill>
            <a:miter/>
          </a:ln>
        </p:spPr>
        <p:txBody>
          <a:bodyPr lIns="45719" rIns="45719"/>
          <a:lstStyle/>
          <a:p>
            <a:endParaRPr/>
          </a:p>
        </p:txBody>
      </p:sp>
      <p:sp>
        <p:nvSpPr>
          <p:cNvPr id="147" name="Rectangle 35"/>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48" name="Rubrik 1"/>
          <p:cNvSpPr txBox="1">
            <a:spLocks noGrp="1"/>
          </p:cNvSpPr>
          <p:nvPr>
            <p:ph type="title"/>
          </p:nvPr>
        </p:nvSpPr>
        <p:spPr>
          <a:xfrm>
            <a:off x="695325" y="914556"/>
            <a:ext cx="10872666" cy="705781"/>
          </a:xfrm>
          <a:prstGeom prst="rect">
            <a:avLst/>
          </a:prstGeom>
        </p:spPr>
        <p:txBody>
          <a:bodyPr/>
          <a:lstStyle/>
          <a:p>
            <a:pPr algn="ctr">
              <a:lnSpc>
                <a:spcPct val="90000"/>
              </a:lnSpc>
              <a:defRPr sz="2200" spc="0"/>
            </a:pPr>
            <a:r>
              <a:t>Mötet avslutas.</a:t>
            </a:r>
            <a:br/>
            <a:r>
              <a:t>Tack!</a:t>
            </a:r>
          </a:p>
        </p:txBody>
      </p:sp>
      <p:sp>
        <p:nvSpPr>
          <p:cNvPr id="149" name="Straight Connector 37"/>
          <p:cNvSpPr/>
          <p:nvPr/>
        </p:nvSpPr>
        <p:spPr>
          <a:xfrm>
            <a:off x="800100" y="723900"/>
            <a:ext cx="1638300" cy="0"/>
          </a:xfrm>
          <a:prstGeom prst="line">
            <a:avLst/>
          </a:prstGeom>
          <a:ln w="44450">
            <a:solidFill>
              <a:srgbClr val="000000"/>
            </a:solidFill>
            <a:miter/>
          </a:ln>
        </p:spPr>
        <p:txBody>
          <a:bodyPr lIns="45719" rIns="45719"/>
          <a:lstStyle/>
          <a:p>
            <a:endParaRPr/>
          </a:p>
        </p:txBody>
      </p:sp>
      <p:pic>
        <p:nvPicPr>
          <p:cNvPr id="150" name="Platshållare för innehåll 3" descr="Platshållare för innehåll 3"/>
          <p:cNvPicPr>
            <a:picLocks noChangeAspect="1"/>
          </p:cNvPicPr>
          <p:nvPr/>
        </p:nvPicPr>
        <p:blipFill>
          <a:blip r:embed="rId2"/>
          <a:srcRect l="31801" r="8199"/>
          <a:stretch>
            <a:fillRect/>
          </a:stretch>
        </p:blipFill>
        <p:spPr>
          <a:xfrm>
            <a:off x="1115060" y="1762700"/>
            <a:ext cx="4677132" cy="2791487"/>
          </a:xfrm>
          <a:prstGeom prst="rect">
            <a:avLst/>
          </a:prstGeom>
          <a:ln w="12700">
            <a:miter lim="400000"/>
          </a:ln>
        </p:spPr>
      </p:pic>
      <p:pic>
        <p:nvPicPr>
          <p:cNvPr id="1026" name="Picture 2">
            <a:extLst>
              <a:ext uri="{FF2B5EF4-FFF2-40B4-BE49-F238E27FC236}">
                <a16:creationId xmlns:a16="http://schemas.microsoft.com/office/drawing/2014/main" id="{F934FA1C-B4E1-51A2-CF82-D42ACF84FE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583"/>
          <a:stretch/>
        </p:blipFill>
        <p:spPr bwMode="auto">
          <a:xfrm>
            <a:off x="6131658" y="1762701"/>
            <a:ext cx="3583897" cy="279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ubrik 1"/>
          <p:cNvSpPr txBox="1">
            <a:spLocks noGrp="1"/>
          </p:cNvSpPr>
          <p:nvPr>
            <p:ph type="title"/>
          </p:nvPr>
        </p:nvSpPr>
        <p:spPr>
          <a:xfrm>
            <a:off x="700634" y="922096"/>
            <a:ext cx="10691267" cy="778858"/>
          </a:xfrm>
          <a:prstGeom prst="rect">
            <a:avLst/>
          </a:prstGeom>
        </p:spPr>
        <p:txBody>
          <a:bodyPr/>
          <a:lstStyle>
            <a:lvl1pPr defTabSz="786384">
              <a:defRPr sz="3440" spc="0"/>
            </a:lvl1pPr>
          </a:lstStyle>
          <a:p>
            <a:r>
              <a:t>Förslag till Dagordning årsstämman 2025</a:t>
            </a:r>
          </a:p>
        </p:txBody>
      </p:sp>
      <p:sp>
        <p:nvSpPr>
          <p:cNvPr id="104" name="textruta 5"/>
          <p:cNvSpPr txBox="1"/>
          <p:nvPr/>
        </p:nvSpPr>
        <p:spPr>
          <a:xfrm>
            <a:off x="3093719" y="1876924"/>
            <a:ext cx="5821681" cy="39703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indent="450215">
              <a:defRPr>
                <a:latin typeface="Calibri"/>
                <a:ea typeface="Calibri"/>
                <a:cs typeface="Calibri"/>
                <a:sym typeface="Calibri"/>
              </a:defRPr>
            </a:pPr>
            <a:r>
              <a:rPr lang="sv-SE"/>
              <a:t>1. </a:t>
            </a:r>
            <a:r>
              <a:rPr lang="sv-SE" dirty="0"/>
              <a:t>Mötets öppnande</a:t>
            </a:r>
          </a:p>
          <a:p>
            <a:pPr indent="450215">
              <a:defRPr>
                <a:latin typeface="Calibri"/>
                <a:ea typeface="Calibri"/>
                <a:cs typeface="Calibri"/>
                <a:sym typeface="Calibri"/>
              </a:defRPr>
            </a:pPr>
            <a:r>
              <a:rPr lang="sv-SE" dirty="0"/>
              <a:t> </a:t>
            </a:r>
          </a:p>
          <a:p>
            <a:pPr indent="450215">
              <a:defRPr>
                <a:latin typeface="Calibri"/>
                <a:ea typeface="Calibri"/>
                <a:cs typeface="Calibri"/>
                <a:sym typeface="Calibri"/>
              </a:defRPr>
            </a:pPr>
            <a:r>
              <a:rPr lang="sv-SE" dirty="0"/>
              <a:t>2. Godkännande av DAGORDNING samt att kallelse till</a:t>
            </a:r>
          </a:p>
          <a:p>
            <a:pPr indent="450215">
              <a:defRPr>
                <a:latin typeface="Calibri"/>
                <a:ea typeface="Calibri"/>
                <a:cs typeface="Calibri"/>
                <a:sym typeface="Calibri"/>
              </a:defRPr>
            </a:pPr>
            <a:r>
              <a:rPr lang="sv-SE" dirty="0"/>
              <a:t>mötet skett i enlighet med föreningens stadgar.</a:t>
            </a:r>
          </a:p>
          <a:p>
            <a:pPr indent="450215">
              <a:defRPr>
                <a:latin typeface="Calibri"/>
                <a:ea typeface="Calibri"/>
                <a:cs typeface="Calibri"/>
                <a:sym typeface="Calibri"/>
              </a:defRPr>
            </a:pPr>
            <a:r>
              <a:rPr lang="sv-SE" dirty="0"/>
              <a:t> </a:t>
            </a:r>
          </a:p>
          <a:p>
            <a:pPr indent="450215">
              <a:defRPr>
                <a:latin typeface="Calibri"/>
                <a:ea typeface="Calibri"/>
                <a:cs typeface="Calibri"/>
                <a:sym typeface="Calibri"/>
              </a:defRPr>
            </a:pPr>
            <a:r>
              <a:rPr lang="sv-SE" dirty="0"/>
              <a:t>3. Val av ordförande för stämman</a:t>
            </a:r>
          </a:p>
          <a:p>
            <a:pPr indent="450215">
              <a:defRPr>
                <a:latin typeface="Calibri"/>
                <a:ea typeface="Calibri"/>
                <a:cs typeface="Calibri"/>
                <a:sym typeface="Calibri"/>
              </a:defRPr>
            </a:pPr>
            <a:r>
              <a:rPr lang="sv-SE" dirty="0"/>
              <a:t>	</a:t>
            </a:r>
          </a:p>
          <a:p>
            <a:pPr indent="450215">
              <a:defRPr>
                <a:latin typeface="Calibri"/>
                <a:ea typeface="Calibri"/>
                <a:cs typeface="Calibri"/>
                <a:sym typeface="Calibri"/>
              </a:defRPr>
            </a:pPr>
            <a:r>
              <a:rPr lang="sv-SE" dirty="0"/>
              <a:t>4. Val av sekreterare för stämman</a:t>
            </a:r>
          </a:p>
          <a:p>
            <a:pPr indent="450215">
              <a:defRPr>
                <a:latin typeface="Calibri"/>
                <a:ea typeface="Calibri"/>
                <a:cs typeface="Calibri"/>
                <a:sym typeface="Calibri"/>
              </a:defRPr>
            </a:pPr>
            <a:r>
              <a:rPr lang="sv-SE" dirty="0"/>
              <a:t> </a:t>
            </a:r>
          </a:p>
          <a:p>
            <a:pPr indent="450215">
              <a:defRPr>
                <a:latin typeface="Calibri"/>
                <a:ea typeface="Calibri"/>
                <a:cs typeface="Calibri"/>
                <a:sym typeface="Calibri"/>
              </a:defRPr>
            </a:pPr>
            <a:r>
              <a:rPr lang="sv-SE" dirty="0"/>
              <a:t>5. Val av två justeringsmän tillika rösträknare.</a:t>
            </a:r>
          </a:p>
          <a:p>
            <a:pPr indent="450215">
              <a:defRPr>
                <a:latin typeface="Calibri"/>
                <a:ea typeface="Calibri"/>
                <a:cs typeface="Calibri"/>
                <a:sym typeface="Calibri"/>
              </a:defRPr>
            </a:pPr>
            <a:r>
              <a:rPr lang="sv-SE" dirty="0"/>
              <a:t> </a:t>
            </a:r>
          </a:p>
          <a:p>
            <a:pPr indent="450215">
              <a:defRPr>
                <a:latin typeface="Calibri"/>
                <a:ea typeface="Calibri"/>
                <a:cs typeface="Calibri"/>
                <a:sym typeface="Calibri"/>
              </a:defRPr>
            </a:pPr>
            <a:r>
              <a:rPr lang="sv-SE" dirty="0"/>
              <a:t>6. Styrelsens berättelser.</a:t>
            </a:r>
          </a:p>
          <a:p>
            <a:pPr indent="450215">
              <a:defRPr>
                <a:latin typeface="Calibri"/>
                <a:ea typeface="Calibri"/>
                <a:cs typeface="Calibri"/>
                <a:sym typeface="Calibri"/>
              </a:defRPr>
            </a:pPr>
            <a:r>
              <a:rPr lang="sv-SE" dirty="0"/>
              <a:t> </a:t>
            </a:r>
          </a:p>
          <a:p>
            <a:pPr indent="450215">
              <a:defRPr>
                <a:latin typeface="Calibri"/>
                <a:ea typeface="Calibri"/>
                <a:cs typeface="Calibri"/>
                <a:sym typeface="Calibri"/>
              </a:defRPr>
            </a:pPr>
            <a:r>
              <a:rPr lang="sv-SE" dirty="0"/>
              <a:t>7. Revisorernas berättelser.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ruta 2"/>
          <p:cNvSpPr txBox="1"/>
          <p:nvPr/>
        </p:nvSpPr>
        <p:spPr>
          <a:xfrm>
            <a:off x="2798412" y="660511"/>
            <a:ext cx="6006165" cy="5355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indent="450215">
              <a:defRPr>
                <a:latin typeface="Calibri"/>
                <a:ea typeface="Calibri"/>
                <a:cs typeface="Calibri"/>
                <a:sym typeface="Calibri"/>
              </a:defRPr>
            </a:pPr>
            <a:r>
              <a:rPr lang="sv-SE"/>
              <a:t>8. </a:t>
            </a:r>
            <a:r>
              <a:rPr lang="sv-SE" dirty="0"/>
              <a:t>Ansvarsfrihet för styrelsen.</a:t>
            </a:r>
          </a:p>
          <a:p>
            <a:pPr indent="450215">
              <a:defRPr>
                <a:latin typeface="Calibri"/>
                <a:ea typeface="Calibri"/>
                <a:cs typeface="Calibri"/>
                <a:sym typeface="Calibri"/>
              </a:defRPr>
            </a:pPr>
            <a:endParaRPr lang="sv-SE" dirty="0"/>
          </a:p>
          <a:p>
            <a:pPr indent="450215">
              <a:defRPr>
                <a:latin typeface="Calibri"/>
                <a:ea typeface="Calibri"/>
                <a:cs typeface="Calibri"/>
                <a:sym typeface="Calibri"/>
              </a:defRPr>
            </a:pPr>
            <a:r>
              <a:rPr lang="sv-SE" dirty="0"/>
              <a:t>9. Framställningar/Förslag och information från Styrelsen</a:t>
            </a:r>
            <a:br>
              <a:rPr lang="sv-SE" dirty="0"/>
            </a:br>
            <a:endParaRPr lang="sv-SE" dirty="0"/>
          </a:p>
          <a:p>
            <a:pPr indent="450215">
              <a:defRPr>
                <a:latin typeface="Calibri"/>
                <a:ea typeface="Calibri"/>
                <a:cs typeface="Calibri"/>
                <a:sym typeface="Calibri"/>
              </a:defRPr>
            </a:pPr>
            <a:r>
              <a:rPr lang="sv-SE" dirty="0"/>
              <a:t>10. Motioner från medlemmar (inga motioner)</a:t>
            </a:r>
          </a:p>
          <a:p>
            <a:pPr indent="450215">
              <a:defRPr>
                <a:latin typeface="Calibri"/>
                <a:ea typeface="Calibri"/>
                <a:cs typeface="Calibri"/>
                <a:sym typeface="Calibri"/>
              </a:defRPr>
            </a:pPr>
            <a:r>
              <a:rPr lang="sv-SE" dirty="0"/>
              <a:t> </a:t>
            </a:r>
          </a:p>
          <a:p>
            <a:pPr indent="450215">
              <a:defRPr>
                <a:latin typeface="Calibri"/>
                <a:ea typeface="Calibri"/>
                <a:cs typeface="Calibri"/>
                <a:sym typeface="Calibri"/>
              </a:defRPr>
            </a:pPr>
            <a:r>
              <a:rPr lang="sv-SE" dirty="0"/>
              <a:t>11. Ersättning till styrelsen och revisorerna. </a:t>
            </a:r>
          </a:p>
          <a:p>
            <a:pPr indent="450215">
              <a:defRPr>
                <a:latin typeface="Calibri"/>
                <a:ea typeface="Calibri"/>
                <a:cs typeface="Calibri"/>
                <a:sym typeface="Calibri"/>
              </a:defRPr>
            </a:pPr>
            <a:r>
              <a:rPr lang="sv-SE" dirty="0"/>
              <a:t> </a:t>
            </a:r>
          </a:p>
          <a:p>
            <a:pPr indent="450215">
              <a:defRPr>
                <a:latin typeface="Calibri"/>
                <a:ea typeface="Calibri"/>
                <a:cs typeface="Calibri"/>
                <a:sym typeface="Calibri"/>
              </a:defRPr>
            </a:pPr>
            <a:r>
              <a:rPr lang="sv-SE" dirty="0"/>
              <a:t>12. Styrelsens förslag till utgifts- och inkomststat samt</a:t>
            </a:r>
          </a:p>
          <a:p>
            <a:pPr indent="450215">
              <a:defRPr>
                <a:latin typeface="Calibri"/>
                <a:ea typeface="Calibri"/>
                <a:cs typeface="Calibri"/>
                <a:sym typeface="Calibri"/>
              </a:defRPr>
            </a:pPr>
            <a:r>
              <a:rPr lang="sv-SE" dirty="0"/>
              <a:t>debiteringslängd.</a:t>
            </a:r>
          </a:p>
          <a:p>
            <a:pPr indent="450215">
              <a:defRPr>
                <a:latin typeface="Calibri"/>
                <a:ea typeface="Calibri"/>
                <a:cs typeface="Calibri"/>
                <a:sym typeface="Calibri"/>
              </a:defRPr>
            </a:pPr>
            <a:endParaRPr lang="sv-SE" dirty="0"/>
          </a:p>
          <a:p>
            <a:pPr indent="450215">
              <a:defRPr>
                <a:latin typeface="Calibri"/>
                <a:ea typeface="Calibri"/>
                <a:cs typeface="Calibri"/>
                <a:sym typeface="Calibri"/>
              </a:defRPr>
            </a:pPr>
            <a:r>
              <a:rPr lang="sv-SE" dirty="0"/>
              <a:t>13. Val av styrelse</a:t>
            </a:r>
          </a:p>
          <a:p>
            <a:pPr indent="450215">
              <a:defRPr>
                <a:latin typeface="Calibri"/>
                <a:ea typeface="Calibri"/>
                <a:cs typeface="Calibri"/>
                <a:sym typeface="Calibri"/>
              </a:defRPr>
            </a:pPr>
            <a:r>
              <a:rPr lang="sv-SE" dirty="0"/>
              <a:t>- </a:t>
            </a:r>
            <a:r>
              <a:rPr lang="sv-SE" i="1" dirty="0"/>
              <a:t>Ordförande		Nyval</a:t>
            </a:r>
          </a:p>
          <a:p>
            <a:pPr indent="450215">
              <a:defRPr>
                <a:latin typeface="Calibri"/>
                <a:ea typeface="Calibri"/>
                <a:cs typeface="Calibri"/>
                <a:sym typeface="Calibri"/>
              </a:defRPr>
            </a:pPr>
            <a:r>
              <a:rPr lang="sv-SE" i="1" dirty="0"/>
              <a:t>- Sekreterare		Nyval</a:t>
            </a:r>
          </a:p>
          <a:p>
            <a:pPr indent="450215">
              <a:defRPr>
                <a:latin typeface="Calibri"/>
                <a:ea typeface="Calibri"/>
                <a:cs typeface="Calibri"/>
                <a:sym typeface="Calibri"/>
              </a:defRPr>
            </a:pPr>
            <a:r>
              <a:rPr lang="sv-SE" dirty="0"/>
              <a:t>- </a:t>
            </a:r>
            <a:r>
              <a:rPr lang="sv-SE" i="1" dirty="0"/>
              <a:t>Kassör		Omval 2 år</a:t>
            </a:r>
          </a:p>
          <a:p>
            <a:pPr>
              <a:defRPr i="1">
                <a:latin typeface="Calibri"/>
                <a:ea typeface="Calibri"/>
                <a:cs typeface="Calibri"/>
                <a:sym typeface="Calibri"/>
              </a:defRPr>
            </a:pPr>
            <a:r>
              <a:rPr lang="sv-SE" dirty="0"/>
              <a:t>         - Fredrik     		1 år kvar</a:t>
            </a:r>
          </a:p>
          <a:p>
            <a:pPr>
              <a:defRPr i="1">
                <a:latin typeface="Calibri"/>
                <a:ea typeface="Calibri"/>
                <a:cs typeface="Calibri"/>
                <a:sym typeface="Calibri"/>
              </a:defRPr>
            </a:pPr>
            <a:r>
              <a:rPr lang="sv-SE" dirty="0"/>
              <a:t>         - Johan		1 år kvar</a:t>
            </a:r>
          </a:p>
          <a:p>
            <a:pPr>
              <a:defRPr i="1">
                <a:latin typeface="Calibri"/>
                <a:ea typeface="Calibri"/>
                <a:cs typeface="Calibri"/>
                <a:sym typeface="Calibri"/>
              </a:defRPr>
            </a:pPr>
            <a:r>
              <a:rPr lang="sv-SE" dirty="0"/>
              <a:t>         - Tomas		Omval 2 år</a:t>
            </a:r>
          </a:p>
          <a:p>
            <a:pPr>
              <a:defRPr i="1">
                <a:latin typeface="Calibri"/>
                <a:ea typeface="Calibri"/>
                <a:cs typeface="Calibri"/>
                <a:sym typeface="Calibri"/>
              </a:defRPr>
            </a:pPr>
            <a:r>
              <a:rPr lang="sv-SE" dirty="0"/>
              <a:t>         - Kent		1 år kvar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ruta 2"/>
          <p:cNvSpPr txBox="1"/>
          <p:nvPr/>
        </p:nvSpPr>
        <p:spPr>
          <a:xfrm>
            <a:off x="3094521" y="2000244"/>
            <a:ext cx="6006165" cy="2862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indent="450215">
              <a:defRPr>
                <a:latin typeface="Calibri"/>
                <a:ea typeface="Calibri"/>
                <a:cs typeface="Calibri"/>
                <a:sym typeface="Calibri"/>
              </a:defRPr>
            </a:pPr>
            <a:r>
              <a:rPr lang="sv-SE"/>
              <a:t>14. </a:t>
            </a:r>
            <a:r>
              <a:rPr lang="sv-SE" dirty="0"/>
              <a:t>Val av revisorer</a:t>
            </a:r>
          </a:p>
          <a:p>
            <a:pPr indent="450215">
              <a:defRPr>
                <a:latin typeface="Calibri"/>
                <a:ea typeface="Calibri"/>
                <a:cs typeface="Calibri"/>
                <a:sym typeface="Calibri"/>
              </a:defRPr>
            </a:pPr>
            <a:r>
              <a:rPr lang="sv-SE" dirty="0"/>
              <a:t>- Revisor		omval (1 år)</a:t>
            </a:r>
          </a:p>
          <a:p>
            <a:pPr indent="450215">
              <a:defRPr>
                <a:latin typeface="Calibri"/>
                <a:ea typeface="Calibri"/>
                <a:cs typeface="Calibri"/>
                <a:sym typeface="Calibri"/>
              </a:defRPr>
            </a:pPr>
            <a:r>
              <a:rPr lang="sv-SE" dirty="0"/>
              <a:t>- Revisorssuppleant	omval (1 år)</a:t>
            </a:r>
          </a:p>
          <a:p>
            <a:pPr indent="450215">
              <a:defRPr>
                <a:latin typeface="Calibri"/>
                <a:ea typeface="Calibri"/>
                <a:cs typeface="Calibri"/>
                <a:sym typeface="Calibri"/>
              </a:defRPr>
            </a:pPr>
            <a:r>
              <a:rPr lang="sv-SE" dirty="0"/>
              <a:t> </a:t>
            </a:r>
          </a:p>
          <a:p>
            <a:pPr indent="450215">
              <a:defRPr>
                <a:latin typeface="Calibri"/>
                <a:ea typeface="Calibri"/>
                <a:cs typeface="Calibri"/>
                <a:sym typeface="Calibri"/>
              </a:defRPr>
            </a:pPr>
            <a:r>
              <a:rPr lang="sv-SE" dirty="0"/>
              <a:t>15. Val av valberedning	Jonas (1 år)</a:t>
            </a:r>
          </a:p>
          <a:p>
            <a:pPr indent="450215">
              <a:defRPr>
                <a:latin typeface="Calibri"/>
                <a:ea typeface="Calibri"/>
                <a:cs typeface="Calibri"/>
                <a:sym typeface="Calibri"/>
              </a:defRPr>
            </a:pPr>
            <a:r>
              <a:rPr lang="sv-SE" dirty="0"/>
              <a:t>			Nyval (2 år)</a:t>
            </a:r>
          </a:p>
          <a:p>
            <a:pPr indent="450215">
              <a:defRPr>
                <a:latin typeface="Calibri"/>
                <a:ea typeface="Calibri"/>
                <a:cs typeface="Calibri"/>
                <a:sym typeface="Calibri"/>
              </a:defRPr>
            </a:pPr>
            <a:r>
              <a:rPr lang="sv-SE" dirty="0"/>
              <a:t>16. Meddelande om plats där stämmoprotokollet hålls</a:t>
            </a:r>
          </a:p>
          <a:p>
            <a:pPr indent="450215">
              <a:defRPr>
                <a:latin typeface="Calibri"/>
                <a:ea typeface="Calibri"/>
                <a:cs typeface="Calibri"/>
                <a:sym typeface="Calibri"/>
              </a:defRPr>
            </a:pPr>
            <a:r>
              <a:rPr lang="sv-SE" dirty="0"/>
              <a:t>Tillgängligt</a:t>
            </a:r>
          </a:p>
          <a:p>
            <a:pPr indent="450215">
              <a:defRPr>
                <a:latin typeface="Calibri"/>
                <a:ea typeface="Calibri"/>
                <a:cs typeface="Calibri"/>
                <a:sym typeface="Calibri"/>
              </a:defRPr>
            </a:pPr>
            <a:endParaRPr lang="sv-SE" dirty="0"/>
          </a:p>
          <a:p>
            <a:pPr indent="450215">
              <a:defRPr>
                <a:latin typeface="Calibri"/>
                <a:ea typeface="Calibri"/>
                <a:cs typeface="Calibri"/>
                <a:sym typeface="Calibri"/>
              </a:defRPr>
            </a:pPr>
            <a:r>
              <a:rPr lang="sv-SE" dirty="0"/>
              <a:t>17. Mötets avslutande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ruta 2"/>
          <p:cNvSpPr txBox="1"/>
          <p:nvPr/>
        </p:nvSpPr>
        <p:spPr>
          <a:xfrm>
            <a:off x="790073" y="1144445"/>
            <a:ext cx="10611854" cy="4732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latin typeface="Calibri"/>
                <a:ea typeface="Calibri"/>
                <a:cs typeface="Calibri"/>
                <a:sym typeface="Calibri"/>
              </a:defRPr>
            </a:pPr>
            <a:r>
              <a:rPr lang="sv-SE"/>
              <a:t>Verksamhetsberättelse 2024-2025 – Rödklintens Samfällighetsförening</a:t>
            </a:r>
            <a:endParaRPr lang="sv-SE">
              <a:latin typeface="Times New Roman"/>
              <a:ea typeface="Times New Roman"/>
              <a:cs typeface="Times New Roman"/>
              <a:sym typeface="Times New Roman"/>
            </a:endParaRPr>
          </a:p>
          <a:p>
            <a:pPr>
              <a:lnSpc>
                <a:spcPct val="115000"/>
              </a:lnSpc>
              <a:defRPr>
                <a:latin typeface="Calibri"/>
                <a:ea typeface="Calibri"/>
                <a:cs typeface="Calibri"/>
                <a:sym typeface="Calibri"/>
              </a:defRPr>
            </a:pPr>
            <a:r>
              <a:rPr lang="sv-SE" dirty="0"/>
              <a:t>Styrelsen för Rödklintens Samfällighetsförening lämnar härmed verksamhetsberättelse för verksamhetsåret 2024-03-01 – 2025-02-28. Styrelsen har under året hållit 10 protokollförda sammanträden. </a:t>
            </a:r>
          </a:p>
          <a:p>
            <a:pPr>
              <a:tabLst>
                <a:tab pos="3086100" algn="r"/>
              </a:tabLst>
              <a:defRPr>
                <a:latin typeface="Calibri"/>
                <a:ea typeface="Calibri"/>
                <a:cs typeface="Calibri"/>
                <a:sym typeface="Calibri"/>
              </a:defRPr>
            </a:pPr>
            <a:br>
              <a:rPr lang="sv-SE" dirty="0"/>
            </a:br>
            <a:r>
              <a:rPr lang="sv-SE" b="1" dirty="0"/>
              <a:t>Fem projekt har genomförts under verksamhetsåret</a:t>
            </a:r>
            <a:endParaRPr lang="sv-SE" b="1" dirty="0">
              <a:latin typeface="Times New Roman"/>
              <a:ea typeface="Times New Roman"/>
              <a:cs typeface="Times New Roman"/>
              <a:sym typeface="Times New Roman"/>
            </a:endParaRPr>
          </a:p>
          <a:p>
            <a:pPr>
              <a:lnSpc>
                <a:spcPct val="115000"/>
              </a:lnSpc>
              <a:defRPr>
                <a:latin typeface="Calibri"/>
                <a:ea typeface="Calibri"/>
                <a:cs typeface="Calibri"/>
                <a:sym typeface="Calibri"/>
              </a:defRPr>
            </a:pPr>
            <a:r>
              <a:rPr lang="sv-SE" dirty="0"/>
              <a:t> </a:t>
            </a:r>
          </a:p>
          <a:p>
            <a:pPr>
              <a:lnSpc>
                <a:spcPct val="115000"/>
              </a:lnSpc>
              <a:defRPr b="1" u="sng">
                <a:latin typeface="Calibri"/>
                <a:ea typeface="Calibri"/>
                <a:cs typeface="Calibri"/>
                <a:sym typeface="Calibri"/>
              </a:defRPr>
            </a:pPr>
            <a:r>
              <a:rPr lang="sv-SE" dirty="0"/>
              <a:t>Inköp av vattenavledning</a:t>
            </a:r>
            <a:br>
              <a:rPr lang="sv-SE" dirty="0"/>
            </a:br>
            <a:r>
              <a:rPr lang="sv-SE" b="0" u="none" dirty="0"/>
              <a:t>Inköp av sandsäckar samt vattenpumpar kostnad 10 925 SEK</a:t>
            </a:r>
          </a:p>
          <a:p>
            <a:pPr>
              <a:tabLst>
                <a:tab pos="3086100" algn="r"/>
              </a:tabLst>
              <a:defRPr>
                <a:solidFill>
                  <a:srgbClr val="FF0000"/>
                </a:solidFill>
                <a:latin typeface="Calibri"/>
                <a:ea typeface="Calibri"/>
                <a:cs typeface="Calibri"/>
                <a:sym typeface="Calibri"/>
              </a:defRPr>
            </a:pPr>
            <a:r>
              <a:rPr lang="sv-SE" b="1" u="sng" dirty="0">
                <a:solidFill>
                  <a:srgbClr val="000000"/>
                </a:solidFill>
              </a:rPr>
              <a:t>Ny belysning till Eken samt garage</a:t>
            </a:r>
            <a:r>
              <a:rPr lang="sv-SE" dirty="0"/>
              <a:t> </a:t>
            </a:r>
          </a:p>
          <a:p>
            <a:pPr>
              <a:tabLst>
                <a:tab pos="3086100" algn="r"/>
              </a:tabLst>
              <a:defRPr>
                <a:latin typeface="Calibri"/>
                <a:ea typeface="Calibri"/>
                <a:cs typeface="Calibri"/>
                <a:sym typeface="Calibri"/>
              </a:defRPr>
            </a:pPr>
            <a:r>
              <a:rPr lang="sv-SE" dirty="0"/>
              <a:t>Inköp av lampor samt installation av lamporna kostnad 11 005 SEK</a:t>
            </a:r>
            <a:endParaRPr lang="sv-SE" dirty="0">
              <a:solidFill>
                <a:srgbClr val="FF0000"/>
              </a:solidFill>
            </a:endParaRPr>
          </a:p>
          <a:p>
            <a:pPr>
              <a:tabLst>
                <a:tab pos="3086100" algn="r"/>
              </a:tabLst>
              <a:defRPr b="1" u="sng">
                <a:latin typeface="Calibri"/>
                <a:ea typeface="Calibri"/>
                <a:cs typeface="Calibri"/>
                <a:sym typeface="Calibri"/>
              </a:defRPr>
            </a:pPr>
            <a:r>
              <a:rPr lang="sv-SE" dirty="0"/>
              <a:t>Lagning av </a:t>
            </a:r>
            <a:r>
              <a:rPr lang="sv-SE" dirty="0" err="1"/>
              <a:t>asfallshål</a:t>
            </a:r>
            <a:br>
              <a:rPr lang="sv-SE" dirty="0"/>
            </a:br>
            <a:r>
              <a:rPr lang="sv-SE" b="0" u="none" dirty="0"/>
              <a:t>Kostnad 5 400  SEK</a:t>
            </a:r>
            <a:endParaRPr lang="sv-SE" dirty="0">
              <a:latin typeface="Times New Roman"/>
              <a:ea typeface="Times New Roman"/>
              <a:cs typeface="Times New Roman"/>
              <a:sym typeface="Times New Roman"/>
            </a:endParaRPr>
          </a:p>
          <a:p>
            <a:pPr>
              <a:tabLst>
                <a:tab pos="3086100" algn="r"/>
              </a:tabLst>
              <a:defRPr b="1" u="sng">
                <a:latin typeface="Calibri"/>
                <a:ea typeface="Calibri"/>
                <a:cs typeface="Calibri"/>
                <a:sym typeface="Calibri"/>
              </a:defRPr>
            </a:pPr>
            <a:r>
              <a:rPr lang="sv-SE" dirty="0">
                <a:latin typeface="Times New Roman"/>
                <a:ea typeface="Times New Roman"/>
                <a:cs typeface="Times New Roman"/>
                <a:sym typeface="Times New Roman"/>
              </a:rPr>
              <a:t>Snygga till parken vid eken</a:t>
            </a:r>
          </a:p>
          <a:p>
            <a:pPr>
              <a:tabLst>
                <a:tab pos="3086100" algn="r"/>
              </a:tabLst>
              <a:defRPr>
                <a:latin typeface="Calibri"/>
                <a:ea typeface="Calibri"/>
                <a:cs typeface="Calibri"/>
                <a:sym typeface="Calibri"/>
              </a:defRPr>
            </a:pPr>
            <a:r>
              <a:rPr lang="sv-SE" dirty="0"/>
              <a:t>Inköp av jord samt gräsfrön kostnad 5 900 SEK</a:t>
            </a:r>
          </a:p>
          <a:p>
            <a:pPr>
              <a:tabLst>
                <a:tab pos="3086100" algn="r"/>
              </a:tabLst>
              <a:defRPr b="1" u="sng">
                <a:latin typeface="Calibri"/>
                <a:ea typeface="Calibri"/>
                <a:cs typeface="Calibri"/>
                <a:sym typeface="Calibri"/>
              </a:defRPr>
            </a:pPr>
            <a:r>
              <a:rPr lang="sv-SE" dirty="0"/>
              <a:t>Underhåll av vår maskinpark</a:t>
            </a:r>
          </a:p>
          <a:p>
            <a:pPr>
              <a:tabLst>
                <a:tab pos="3086100" algn="r"/>
              </a:tabLst>
              <a:defRPr>
                <a:latin typeface="Calibri"/>
                <a:ea typeface="Calibri"/>
                <a:cs typeface="Calibri"/>
                <a:sym typeface="Calibri"/>
              </a:defRPr>
            </a:pPr>
            <a:r>
              <a:rPr lang="sv-SE" dirty="0"/>
              <a:t>underhåll av maskinparken kostnad 5 000 SEK</a:t>
            </a:r>
            <a:endParaRPr lang="sv-SE" dirty="0">
              <a:latin typeface="Times New Roman"/>
              <a:ea typeface="Times New Roman"/>
              <a:cs typeface="Times New Roman"/>
              <a:sym typeface="Times New Roman"/>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ruta 2"/>
          <p:cNvSpPr txBox="1"/>
          <p:nvPr/>
        </p:nvSpPr>
        <p:spPr>
          <a:xfrm>
            <a:off x="738738" y="875898"/>
            <a:ext cx="10708107" cy="2085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latin typeface="Calibri"/>
                <a:ea typeface="Calibri"/>
                <a:cs typeface="Calibri"/>
                <a:sym typeface="Calibri"/>
              </a:defRPr>
            </a:pPr>
            <a:r>
              <a:rPr dirty="0"/>
              <a:t> </a:t>
            </a:r>
            <a:endParaRPr dirty="0">
              <a:latin typeface="Times New Roman"/>
              <a:ea typeface="Times New Roman"/>
              <a:cs typeface="Times New Roman"/>
              <a:sym typeface="Times New Roman"/>
            </a:endParaRPr>
          </a:p>
          <a:p>
            <a:pPr>
              <a:defRPr b="1" u="sng">
                <a:latin typeface="Calibri"/>
                <a:ea typeface="Calibri"/>
                <a:cs typeface="Calibri"/>
                <a:sym typeface="Calibri"/>
              </a:defRPr>
            </a:pPr>
            <a:r>
              <a:rPr dirty="0" err="1"/>
              <a:t>Städ</a:t>
            </a:r>
            <a:r>
              <a:rPr dirty="0"/>
              <a:t>-/</a:t>
            </a:r>
            <a:r>
              <a:rPr dirty="0" err="1"/>
              <a:t>arbetsdagar</a:t>
            </a:r>
            <a:r>
              <a:rPr dirty="0"/>
              <a:t> mm</a:t>
            </a:r>
            <a:br>
              <a:rPr dirty="0"/>
            </a:br>
            <a:r>
              <a:rPr b="0" u="none" dirty="0" err="1"/>
              <a:t>Städ</a:t>
            </a:r>
            <a:r>
              <a:rPr b="0" u="none" dirty="0"/>
              <a:t>-/</a:t>
            </a:r>
            <a:r>
              <a:rPr b="0" u="none" dirty="0" err="1"/>
              <a:t>arbetsdagar</a:t>
            </a:r>
            <a:r>
              <a:rPr b="0" u="none" dirty="0"/>
              <a:t> </a:t>
            </a:r>
            <a:r>
              <a:rPr b="0" u="none" dirty="0" err="1"/>
              <a:t>genomfördes</a:t>
            </a:r>
            <a:r>
              <a:rPr b="0" u="none" dirty="0"/>
              <a:t> </a:t>
            </a:r>
            <a:r>
              <a:rPr b="0" u="none" dirty="0" err="1"/>
              <a:t>våren</a:t>
            </a:r>
            <a:r>
              <a:rPr b="0" u="none" dirty="0"/>
              <a:t> </a:t>
            </a:r>
            <a:r>
              <a:rPr b="0" u="none" dirty="0" err="1"/>
              <a:t>och</a:t>
            </a:r>
            <a:r>
              <a:rPr b="0" u="none" dirty="0"/>
              <a:t> </a:t>
            </a:r>
            <a:r>
              <a:rPr b="0" u="none" dirty="0" err="1"/>
              <a:t>hösten</a:t>
            </a:r>
            <a:r>
              <a:rPr b="0" u="none" dirty="0"/>
              <a:t> 2024. 14 April </a:t>
            </a:r>
            <a:r>
              <a:rPr b="0" u="none" dirty="0" err="1"/>
              <a:t>samt</a:t>
            </a:r>
            <a:r>
              <a:rPr b="0" u="none" dirty="0"/>
              <a:t> 27 Oktober </a:t>
            </a:r>
            <a:r>
              <a:rPr b="0" u="none" dirty="0" err="1"/>
              <a:t>genomfördes</a:t>
            </a:r>
            <a:r>
              <a:rPr b="0" u="none" dirty="0"/>
              <a:t> den </a:t>
            </a:r>
            <a:r>
              <a:rPr b="0" u="none" dirty="0" err="1"/>
              <a:t>andra</a:t>
            </a:r>
            <a:r>
              <a:rPr b="0" u="none" dirty="0"/>
              <a:t> </a:t>
            </a:r>
            <a:r>
              <a:rPr b="0" u="none" dirty="0" err="1"/>
              <a:t>städdagen</a:t>
            </a:r>
            <a:r>
              <a:rPr b="0" u="none" dirty="0"/>
              <a:t> med bra </a:t>
            </a:r>
            <a:r>
              <a:rPr b="0" u="none" dirty="0" err="1"/>
              <a:t>deltagande</a:t>
            </a:r>
            <a:r>
              <a:rPr b="0" u="none" dirty="0"/>
              <a:t>, 4</a:t>
            </a:r>
            <a:r>
              <a:rPr lang="sv-SE" b="0" u="none" dirty="0"/>
              <a:t>9</a:t>
            </a:r>
            <a:r>
              <a:rPr b="0" u="none" dirty="0"/>
              <a:t> av 31 </a:t>
            </a:r>
            <a:r>
              <a:rPr b="0" u="none" dirty="0" err="1"/>
              <a:t>hushåll</a:t>
            </a:r>
            <a:r>
              <a:rPr b="0" u="none" dirty="0"/>
              <a:t> </a:t>
            </a:r>
            <a:r>
              <a:rPr b="0" u="none" dirty="0" err="1"/>
              <a:t>deltog</a:t>
            </a:r>
            <a:r>
              <a:rPr b="0" u="none" dirty="0"/>
              <a:t> </a:t>
            </a:r>
            <a:r>
              <a:rPr b="0" u="none" dirty="0" err="1"/>
              <a:t>på</a:t>
            </a:r>
            <a:r>
              <a:rPr b="0" u="none" dirty="0"/>
              <a:t> de </a:t>
            </a:r>
            <a:r>
              <a:rPr b="0" u="none" dirty="0" err="1"/>
              <a:t>båda</a:t>
            </a:r>
            <a:r>
              <a:rPr b="0" u="none" dirty="0"/>
              <a:t> </a:t>
            </a:r>
            <a:r>
              <a:rPr b="0" u="none" dirty="0" err="1"/>
              <a:t>två</a:t>
            </a:r>
            <a:r>
              <a:rPr b="0" u="none" dirty="0"/>
              <a:t> </a:t>
            </a:r>
            <a:r>
              <a:rPr b="0" u="none" dirty="0" err="1"/>
              <a:t>städdagarna</a:t>
            </a:r>
            <a:r>
              <a:rPr b="0" u="none" dirty="0"/>
              <a:t>. Extra ”</a:t>
            </a:r>
            <a:r>
              <a:rPr b="0" u="none" dirty="0" err="1"/>
              <a:t>sommarputsningskvällar</a:t>
            </a:r>
            <a:r>
              <a:rPr b="0" u="none" dirty="0"/>
              <a:t>” </a:t>
            </a:r>
            <a:r>
              <a:rPr b="0" u="none" dirty="0" err="1"/>
              <a:t>genomfördes</a:t>
            </a:r>
            <a:r>
              <a:rPr b="0" u="none" dirty="0"/>
              <a:t> </a:t>
            </a:r>
            <a:r>
              <a:rPr b="0" u="none" dirty="0" err="1"/>
              <a:t>också</a:t>
            </a:r>
            <a:r>
              <a:rPr b="0" u="none" dirty="0"/>
              <a:t> 2024, </a:t>
            </a:r>
            <a:r>
              <a:rPr b="0" u="none" dirty="0" err="1"/>
              <a:t>arbetet</a:t>
            </a:r>
            <a:r>
              <a:rPr b="0" u="none" dirty="0"/>
              <a:t> </a:t>
            </a:r>
            <a:r>
              <a:rPr b="0" u="none" dirty="0" err="1"/>
              <a:t>fördelades</a:t>
            </a:r>
            <a:r>
              <a:rPr b="0" u="none" dirty="0"/>
              <a:t> </a:t>
            </a:r>
            <a:r>
              <a:rPr b="0" u="none" dirty="0" err="1"/>
              <a:t>så</a:t>
            </a:r>
            <a:r>
              <a:rPr b="0" u="none" dirty="0"/>
              <a:t> </a:t>
            </a:r>
            <a:r>
              <a:rPr b="0" u="none" dirty="0" err="1"/>
              <a:t>att</a:t>
            </a:r>
            <a:r>
              <a:rPr b="0" u="none" dirty="0"/>
              <a:t> </a:t>
            </a:r>
            <a:r>
              <a:rPr b="0" u="none" dirty="0" err="1"/>
              <a:t>hälften</a:t>
            </a:r>
            <a:r>
              <a:rPr b="0" u="none" dirty="0"/>
              <a:t> av </a:t>
            </a:r>
            <a:r>
              <a:rPr b="0" u="none" dirty="0" err="1"/>
              <a:t>hushållen</a:t>
            </a:r>
            <a:r>
              <a:rPr b="0" u="none" dirty="0"/>
              <a:t> </a:t>
            </a:r>
            <a:r>
              <a:rPr b="0" u="none" dirty="0" err="1"/>
              <a:t>förväntades</a:t>
            </a:r>
            <a:r>
              <a:rPr b="0" u="none" dirty="0"/>
              <a:t> delta vid </a:t>
            </a:r>
            <a:r>
              <a:rPr b="0" u="none" dirty="0" err="1"/>
              <a:t>varje</a:t>
            </a:r>
            <a:r>
              <a:rPr b="0" u="none" dirty="0"/>
              <a:t> </a:t>
            </a:r>
            <a:r>
              <a:rPr b="0" u="none" dirty="0" err="1"/>
              <a:t>tillfälle</a:t>
            </a:r>
            <a:r>
              <a:rPr b="0" u="none" dirty="0"/>
              <a:t>, </a:t>
            </a:r>
            <a:r>
              <a:rPr b="0" u="none" dirty="0" err="1"/>
              <a:t>bättre</a:t>
            </a:r>
            <a:r>
              <a:rPr b="0" u="none" dirty="0"/>
              <a:t> </a:t>
            </a:r>
            <a:r>
              <a:rPr b="0" u="none" dirty="0" err="1"/>
              <a:t>uppföljning</a:t>
            </a:r>
            <a:r>
              <a:rPr b="0" u="none" dirty="0"/>
              <a:t> </a:t>
            </a:r>
            <a:r>
              <a:rPr b="0" u="none" dirty="0" err="1"/>
              <a:t>än</a:t>
            </a:r>
            <a:r>
              <a:rPr b="0" u="none" dirty="0"/>
              <a:t> </a:t>
            </a:r>
            <a:r>
              <a:rPr b="0" u="none" dirty="0" err="1"/>
              <a:t>föregående</a:t>
            </a:r>
            <a:r>
              <a:rPr b="0" u="none" dirty="0"/>
              <a:t> </a:t>
            </a:r>
            <a:r>
              <a:rPr b="0" u="none" dirty="0" err="1"/>
              <a:t>år</a:t>
            </a:r>
            <a:r>
              <a:rPr b="0" u="none" dirty="0"/>
              <a:t>. </a:t>
            </a:r>
            <a:br>
              <a:rPr b="0" u="none" dirty="0"/>
            </a:br>
            <a:endParaRPr b="0" u="none"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ruta 2"/>
          <p:cNvSpPr txBox="1"/>
          <p:nvPr/>
        </p:nvSpPr>
        <p:spPr>
          <a:xfrm>
            <a:off x="700237" y="1705781"/>
            <a:ext cx="10496349" cy="2085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u="sng">
                <a:latin typeface="Calibri"/>
                <a:ea typeface="Calibri"/>
                <a:cs typeface="Calibri"/>
                <a:sym typeface="Calibri"/>
              </a:defRPr>
            </a:pPr>
            <a:r>
              <a:t>Informationshantering</a:t>
            </a:r>
            <a:br/>
            <a:r>
              <a:rPr b="0"/>
              <a:t>OBS Viktigt att meddela ändringar av epost-adress! Gärna mer än en adress per hushåll! </a:t>
            </a:r>
            <a:br>
              <a:rPr b="0"/>
            </a:br>
            <a:r>
              <a:rPr b="0" u="none"/>
              <a:t>Information och uppdateringar läggs också ut på föreningens hemsida: </a:t>
            </a:r>
            <a:r>
              <a:rPr b="0">
                <a:solidFill>
                  <a:srgbClr val="778BA2"/>
                </a:solidFill>
                <a:uFill>
                  <a:solidFill>
                    <a:srgbClr val="778BA2"/>
                  </a:solidFill>
                </a:uFill>
                <a:hlinkClick r:id="rId2"/>
              </a:rPr>
              <a:t>www.rodklinten.nu</a:t>
            </a:r>
            <a:r>
              <a:rPr b="0" u="none"/>
              <a:t> </a:t>
            </a:r>
            <a:br>
              <a:rPr b="0" u="none"/>
            </a:br>
            <a:r>
              <a:rPr b="0" u="none"/>
              <a:t>För att logga in på hemsidan: Användare = Medlem; Lösenord = Rödklinten.</a:t>
            </a:r>
            <a:br>
              <a:rPr b="0" u="none"/>
            </a:br>
            <a:br>
              <a:rPr b="0" u="none"/>
            </a:br>
            <a:r>
              <a:t>Grindsläpet</a:t>
            </a:r>
            <a:br/>
            <a:r>
              <a:rPr b="0" u="none"/>
              <a:t>Grindsläpet har också detta år nyttjats privat av medlemmar (150 kr/dag) och därmed gett en intäkt på 750 kr.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ruta 2"/>
          <p:cNvSpPr txBox="1"/>
          <p:nvPr/>
        </p:nvSpPr>
        <p:spPr>
          <a:xfrm>
            <a:off x="700238" y="943276"/>
            <a:ext cx="10477099" cy="3600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u="sng">
                <a:latin typeface="Calibri"/>
                <a:ea typeface="Calibri"/>
                <a:cs typeface="Calibri"/>
                <a:sym typeface="Calibri"/>
              </a:defRPr>
            </a:pPr>
            <a:r>
              <a:rPr dirty="0"/>
              <a:t>Ekonomi mm</a:t>
            </a:r>
            <a:br>
              <a:rPr dirty="0"/>
            </a:br>
            <a:r>
              <a:rPr sz="1400" b="0" u="none" dirty="0"/>
              <a:t>För </a:t>
            </a:r>
            <a:r>
              <a:rPr sz="1400" b="0" u="none" dirty="0" err="1"/>
              <a:t>detaljerad</a:t>
            </a:r>
            <a:r>
              <a:rPr sz="1400" b="0" u="none" dirty="0"/>
              <a:t> information om </a:t>
            </a:r>
            <a:r>
              <a:rPr sz="1400" b="0" u="none" dirty="0" err="1"/>
              <a:t>föreningens</a:t>
            </a:r>
            <a:r>
              <a:rPr sz="1400" b="0" u="none" dirty="0"/>
              <a:t> </a:t>
            </a:r>
            <a:r>
              <a:rPr sz="1400" b="0" u="none" dirty="0" err="1"/>
              <a:t>ekonomi</a:t>
            </a:r>
            <a:r>
              <a:rPr sz="1400" b="0" u="none" dirty="0"/>
              <a:t>, </a:t>
            </a:r>
            <a:r>
              <a:rPr sz="1400" b="0" u="none" dirty="0" err="1"/>
              <a:t>hänvisas</a:t>
            </a:r>
            <a:r>
              <a:rPr sz="1400" b="0" u="none" dirty="0"/>
              <a:t> till </a:t>
            </a:r>
            <a:r>
              <a:rPr sz="1400" b="0" u="none" dirty="0" err="1"/>
              <a:t>bifogad</a:t>
            </a:r>
            <a:r>
              <a:rPr sz="1400" b="0" u="none" dirty="0"/>
              <a:t> </a:t>
            </a:r>
            <a:r>
              <a:rPr sz="1400" b="0" u="none" dirty="0" err="1"/>
              <a:t>resultat</a:t>
            </a:r>
            <a:r>
              <a:rPr sz="1400" b="0" u="none" dirty="0"/>
              <a:t>- </a:t>
            </a:r>
            <a:r>
              <a:rPr sz="1400" b="0" u="none" dirty="0" err="1"/>
              <a:t>och</a:t>
            </a:r>
            <a:r>
              <a:rPr sz="1400" b="0" u="none" dirty="0"/>
              <a:t> </a:t>
            </a:r>
            <a:r>
              <a:rPr sz="1400" b="0" u="none" dirty="0" err="1"/>
              <a:t>balansräkning</a:t>
            </a:r>
            <a:r>
              <a:rPr sz="1400" b="0" u="none" dirty="0"/>
              <a:t>. </a:t>
            </a:r>
            <a:r>
              <a:rPr sz="1400" b="0" u="none" dirty="0" err="1"/>
              <a:t>Tillgängliga</a:t>
            </a:r>
            <a:r>
              <a:rPr sz="1400" b="0" u="none" dirty="0"/>
              <a:t> </a:t>
            </a:r>
            <a:r>
              <a:rPr sz="1400" b="0" u="none" dirty="0" err="1"/>
              <a:t>medel</a:t>
            </a:r>
            <a:r>
              <a:rPr sz="1400" b="0" u="none" dirty="0"/>
              <a:t> vid </a:t>
            </a:r>
            <a:r>
              <a:rPr sz="1400" b="0" u="none" dirty="0" err="1"/>
              <a:t>verksamhetsårets</a:t>
            </a:r>
            <a:r>
              <a:rPr sz="1400" b="0" u="none" dirty="0"/>
              <a:t> slut 202</a:t>
            </a:r>
            <a:r>
              <a:rPr lang="sv-SE" sz="1400" b="0" u="none" dirty="0"/>
              <a:t>5</a:t>
            </a:r>
            <a:r>
              <a:rPr sz="1400" b="0" u="none" dirty="0"/>
              <a:t>-02-2</a:t>
            </a:r>
            <a:r>
              <a:rPr lang="sv-SE" sz="1400" b="0" u="none" dirty="0"/>
              <a:t>8</a:t>
            </a:r>
            <a:r>
              <a:rPr sz="1400" b="0" u="none" dirty="0"/>
              <a:t> var</a:t>
            </a:r>
            <a:r>
              <a:rPr lang="sv-SE" sz="1400" b="0" u="none" dirty="0"/>
              <a:t> totalt 601 085 (som </a:t>
            </a:r>
            <a:r>
              <a:rPr sz="1400" b="0" u="none" dirty="0" err="1"/>
              <a:t>jämförelse</a:t>
            </a:r>
            <a:r>
              <a:rPr sz="1400" b="0" u="none" dirty="0"/>
              <a:t> </a:t>
            </a:r>
            <a:r>
              <a:rPr lang="sv-SE" sz="1400" b="0" u="none" dirty="0"/>
              <a:t>588 636</a:t>
            </a:r>
            <a:r>
              <a:rPr sz="1400" b="0" u="none" dirty="0"/>
              <a:t> </a:t>
            </a:r>
            <a:r>
              <a:rPr sz="1400" b="0" u="none" dirty="0" err="1"/>
              <a:t>kr</a:t>
            </a:r>
            <a:r>
              <a:rPr sz="1400" b="0" u="none" dirty="0"/>
              <a:t> 202</a:t>
            </a:r>
            <a:r>
              <a:rPr lang="sv-SE" sz="1400" b="0" u="none" dirty="0"/>
              <a:t>4</a:t>
            </a:r>
            <a:r>
              <a:rPr sz="1400" b="0" u="none" dirty="0"/>
              <a:t>-02-2</a:t>
            </a:r>
            <a:r>
              <a:rPr lang="sv-SE" sz="1400" b="0" u="none" dirty="0"/>
              <a:t>9</a:t>
            </a:r>
            <a:r>
              <a:rPr sz="1400" b="0" u="none" dirty="0"/>
              <a:t>). </a:t>
            </a:r>
            <a:r>
              <a:rPr sz="1400" b="0" u="none" dirty="0" err="1"/>
              <a:t>Resultatet</a:t>
            </a:r>
            <a:r>
              <a:rPr sz="1400" b="0" u="none" dirty="0"/>
              <a:t> för </a:t>
            </a:r>
            <a:r>
              <a:rPr sz="1400" b="0" u="none" dirty="0" err="1"/>
              <a:t>verksamhetsåret</a:t>
            </a:r>
            <a:r>
              <a:rPr sz="1400" b="0" u="none" dirty="0"/>
              <a:t> </a:t>
            </a:r>
            <a:r>
              <a:rPr sz="1400" b="0" u="none" dirty="0" err="1"/>
              <a:t>blev</a:t>
            </a:r>
            <a:r>
              <a:rPr sz="1400" b="0" u="none" dirty="0"/>
              <a:t> </a:t>
            </a:r>
            <a:r>
              <a:rPr sz="1400" b="0" u="none" dirty="0" err="1"/>
              <a:t>sämre</a:t>
            </a:r>
            <a:r>
              <a:rPr sz="1400" b="0" u="none" dirty="0"/>
              <a:t> </a:t>
            </a:r>
            <a:r>
              <a:rPr sz="1400" b="0" u="none" dirty="0" err="1"/>
              <a:t>än</a:t>
            </a:r>
            <a:r>
              <a:rPr sz="1400" b="0" u="none" dirty="0"/>
              <a:t> </a:t>
            </a:r>
            <a:r>
              <a:rPr sz="1400" b="0" u="none" dirty="0" err="1"/>
              <a:t>budgeterat</a:t>
            </a:r>
            <a:r>
              <a:rPr sz="1400" b="0" u="none" dirty="0"/>
              <a:t> med</a:t>
            </a:r>
            <a:r>
              <a:rPr lang="sv-SE" sz="1400" b="0" u="none" dirty="0"/>
              <a:t> 6 300 </a:t>
            </a:r>
            <a:r>
              <a:rPr sz="1400" b="0" u="none" dirty="0"/>
              <a:t>kr. De </a:t>
            </a:r>
            <a:r>
              <a:rPr sz="1400" b="0" u="none" dirty="0" err="1"/>
              <a:t>kostnader</a:t>
            </a:r>
            <a:r>
              <a:rPr sz="1400" b="0" u="none" dirty="0"/>
              <a:t> </a:t>
            </a:r>
            <a:r>
              <a:rPr sz="1400" b="0" u="none" dirty="0" err="1"/>
              <a:t>som</a:t>
            </a:r>
            <a:r>
              <a:rPr sz="1400" b="0" u="none" dirty="0"/>
              <a:t> </a:t>
            </a:r>
            <a:r>
              <a:rPr sz="1400" b="0" u="none" dirty="0" err="1"/>
              <a:t>vart</a:t>
            </a:r>
            <a:r>
              <a:rPr sz="1400" b="0" u="none" dirty="0"/>
              <a:t> </a:t>
            </a:r>
            <a:r>
              <a:rPr sz="1400" b="0" u="none" dirty="0" err="1"/>
              <a:t>högre</a:t>
            </a:r>
            <a:r>
              <a:rPr sz="1400" b="0" u="none" dirty="0"/>
              <a:t> </a:t>
            </a:r>
            <a:r>
              <a:rPr sz="1400" b="0" u="none" dirty="0" err="1"/>
              <a:t>är</a:t>
            </a:r>
            <a:r>
              <a:rPr sz="1400" b="0" u="none" dirty="0"/>
              <a:t> </a:t>
            </a:r>
            <a:r>
              <a:rPr sz="1400" b="0" u="none" dirty="0" err="1"/>
              <a:t>framförallt</a:t>
            </a:r>
            <a:r>
              <a:rPr sz="1400" b="0" u="none" dirty="0"/>
              <a:t> </a:t>
            </a:r>
            <a:r>
              <a:rPr sz="1400" b="0" u="none" dirty="0" err="1"/>
              <a:t>kostnad</a:t>
            </a:r>
            <a:r>
              <a:rPr sz="1400" b="0" u="none" dirty="0"/>
              <a:t> för </a:t>
            </a:r>
            <a:r>
              <a:rPr sz="1400" b="0" u="none" dirty="0" err="1"/>
              <a:t>snöröjning</a:t>
            </a:r>
            <a:r>
              <a:rPr lang="sv-SE" sz="1400" b="0" u="none" dirty="0"/>
              <a:t> och vatten</a:t>
            </a:r>
            <a:r>
              <a:rPr sz="1400" b="0" u="none" dirty="0"/>
              <a:t>, men </a:t>
            </a:r>
            <a:r>
              <a:rPr lang="sv-SE" sz="1400" b="0" u="none" dirty="0"/>
              <a:t>högre ränteintäkter och lägre kostnader för reparation och underhåll bidrog till en positiv avvikelse</a:t>
            </a:r>
            <a:r>
              <a:rPr sz="1400" b="0" u="none" dirty="0"/>
              <a:t>. </a:t>
            </a:r>
          </a:p>
          <a:p>
            <a:pPr>
              <a:defRPr sz="1400">
                <a:latin typeface="Calibri"/>
                <a:ea typeface="Calibri"/>
                <a:cs typeface="Calibri"/>
                <a:sym typeface="Calibri"/>
              </a:defRPr>
            </a:pPr>
            <a:r>
              <a:rPr dirty="0"/>
              <a:t>  </a:t>
            </a:r>
          </a:p>
          <a:p>
            <a:pPr>
              <a:defRPr sz="1400">
                <a:latin typeface="Calibri"/>
                <a:ea typeface="Calibri"/>
                <a:cs typeface="Calibri"/>
                <a:sym typeface="Calibri"/>
              </a:defRPr>
            </a:pPr>
            <a:r>
              <a:rPr dirty="0" err="1"/>
              <a:t>Samfällighetens</a:t>
            </a:r>
            <a:r>
              <a:rPr dirty="0"/>
              <a:t> </a:t>
            </a:r>
            <a:r>
              <a:rPr dirty="0" err="1"/>
              <a:t>huvudbanker</a:t>
            </a:r>
            <a:r>
              <a:rPr dirty="0"/>
              <a:t> </a:t>
            </a:r>
            <a:r>
              <a:rPr dirty="0" err="1"/>
              <a:t>är</a:t>
            </a:r>
            <a:r>
              <a:rPr dirty="0"/>
              <a:t> SBAB </a:t>
            </a:r>
            <a:r>
              <a:rPr dirty="0" err="1"/>
              <a:t>och</a:t>
            </a:r>
            <a:r>
              <a:rPr dirty="0"/>
              <a:t> Handelsbanken. För UH-</a:t>
            </a:r>
            <a:r>
              <a:rPr dirty="0" err="1"/>
              <a:t>fonden</a:t>
            </a:r>
            <a:r>
              <a:rPr dirty="0"/>
              <a:t> </a:t>
            </a:r>
            <a:r>
              <a:rPr dirty="0" err="1"/>
              <a:t>används</a:t>
            </a:r>
            <a:r>
              <a:rPr dirty="0"/>
              <a:t> </a:t>
            </a:r>
            <a:r>
              <a:rPr dirty="0" err="1"/>
              <a:t>ett</a:t>
            </a:r>
            <a:r>
              <a:rPr dirty="0"/>
              <a:t> </a:t>
            </a:r>
            <a:r>
              <a:rPr dirty="0" err="1"/>
              <a:t>räntebärande</a:t>
            </a:r>
            <a:r>
              <a:rPr dirty="0"/>
              <a:t> </a:t>
            </a:r>
            <a:r>
              <a:rPr dirty="0" err="1"/>
              <a:t>konto</a:t>
            </a:r>
            <a:r>
              <a:rPr dirty="0"/>
              <a:t> </a:t>
            </a:r>
            <a:r>
              <a:rPr dirty="0" err="1"/>
              <a:t>i</a:t>
            </a:r>
            <a:r>
              <a:rPr dirty="0"/>
              <a:t> SBAB </a:t>
            </a:r>
            <a:r>
              <a:rPr dirty="0" err="1"/>
              <a:t>och</a:t>
            </a:r>
            <a:r>
              <a:rPr dirty="0"/>
              <a:t> </a:t>
            </a:r>
            <a:r>
              <a:rPr dirty="0" err="1"/>
              <a:t>ett</a:t>
            </a:r>
            <a:r>
              <a:rPr dirty="0"/>
              <a:t> </a:t>
            </a:r>
            <a:r>
              <a:rPr dirty="0" err="1"/>
              <a:t>konto</a:t>
            </a:r>
            <a:r>
              <a:rPr dirty="0"/>
              <a:t> med 3 </a:t>
            </a:r>
            <a:r>
              <a:rPr dirty="0" err="1"/>
              <a:t>månaders</a:t>
            </a:r>
            <a:r>
              <a:rPr dirty="0"/>
              <a:t> </a:t>
            </a:r>
            <a:r>
              <a:rPr dirty="0" err="1"/>
              <a:t>bindningstid</a:t>
            </a:r>
            <a:r>
              <a:rPr dirty="0"/>
              <a:t> hos SHB. </a:t>
            </a:r>
            <a:r>
              <a:rPr dirty="0" err="1"/>
              <a:t>Fyra</a:t>
            </a:r>
            <a:r>
              <a:rPr dirty="0"/>
              <a:t> </a:t>
            </a:r>
            <a:r>
              <a:rPr dirty="0" err="1"/>
              <a:t>stycken</a:t>
            </a:r>
            <a:r>
              <a:rPr dirty="0"/>
              <a:t> </a:t>
            </a:r>
            <a:r>
              <a:rPr dirty="0" err="1"/>
              <a:t>parkeringsplatser</a:t>
            </a:r>
            <a:r>
              <a:rPr dirty="0"/>
              <a:t> </a:t>
            </a:r>
            <a:r>
              <a:rPr dirty="0" err="1"/>
              <a:t>i</a:t>
            </a:r>
            <a:r>
              <a:rPr dirty="0"/>
              <a:t> det </a:t>
            </a:r>
            <a:r>
              <a:rPr dirty="0" err="1"/>
              <a:t>nedre</a:t>
            </a:r>
            <a:r>
              <a:rPr dirty="0"/>
              <a:t> </a:t>
            </a:r>
            <a:r>
              <a:rPr dirty="0" err="1"/>
              <a:t>garaget</a:t>
            </a:r>
            <a:r>
              <a:rPr dirty="0"/>
              <a:t> </a:t>
            </a:r>
            <a:r>
              <a:rPr dirty="0" err="1"/>
              <a:t>har</a:t>
            </a:r>
            <a:r>
              <a:rPr dirty="0"/>
              <a:t> </a:t>
            </a:r>
            <a:r>
              <a:rPr dirty="0" err="1"/>
              <a:t>varit</a:t>
            </a:r>
            <a:r>
              <a:rPr dirty="0"/>
              <a:t> </a:t>
            </a:r>
            <a:r>
              <a:rPr dirty="0" err="1"/>
              <a:t>uthyrda</a:t>
            </a:r>
            <a:r>
              <a:rPr dirty="0"/>
              <a:t> under </a:t>
            </a:r>
            <a:r>
              <a:rPr dirty="0" err="1"/>
              <a:t>året</a:t>
            </a:r>
            <a:r>
              <a:rPr dirty="0"/>
              <a:t> </a:t>
            </a:r>
            <a:r>
              <a:rPr dirty="0" err="1"/>
              <a:t>samt</a:t>
            </a:r>
            <a:r>
              <a:rPr dirty="0"/>
              <a:t> </a:t>
            </a:r>
            <a:r>
              <a:rPr lang="sv-SE" dirty="0"/>
              <a:t>1</a:t>
            </a:r>
            <a:r>
              <a:rPr dirty="0"/>
              <a:t> </a:t>
            </a:r>
            <a:r>
              <a:rPr dirty="0" err="1"/>
              <a:t>cykelkrok</a:t>
            </a:r>
            <a:r>
              <a:rPr dirty="0"/>
              <a:t> 200 kr.</a:t>
            </a:r>
          </a:p>
          <a:p>
            <a:pPr>
              <a:defRPr sz="1400">
                <a:latin typeface="Calibri"/>
                <a:ea typeface="Calibri"/>
                <a:cs typeface="Calibri"/>
                <a:sym typeface="Calibri"/>
              </a:defRPr>
            </a:pPr>
            <a:br>
              <a:rPr dirty="0"/>
            </a:br>
            <a:r>
              <a:rPr dirty="0" err="1"/>
              <a:t>Samfällighetsavgiften</a:t>
            </a:r>
            <a:r>
              <a:rPr dirty="0"/>
              <a:t> för </a:t>
            </a:r>
            <a:r>
              <a:rPr dirty="0" err="1"/>
              <a:t>verksamhetsåret</a:t>
            </a:r>
            <a:r>
              <a:rPr dirty="0"/>
              <a:t> var 12 000 kronor (11 000 </a:t>
            </a:r>
            <a:r>
              <a:rPr dirty="0" err="1"/>
              <a:t>kr</a:t>
            </a:r>
            <a:r>
              <a:rPr dirty="0"/>
              <a:t> + deposition 2*500 </a:t>
            </a:r>
            <a:r>
              <a:rPr dirty="0" err="1"/>
              <a:t>kr</a:t>
            </a:r>
            <a:r>
              <a:rPr dirty="0"/>
              <a:t>). Med det </a:t>
            </a:r>
            <a:r>
              <a:rPr dirty="0" err="1"/>
              <a:t>nya</a:t>
            </a:r>
            <a:r>
              <a:rPr dirty="0"/>
              <a:t> system </a:t>
            </a:r>
            <a:r>
              <a:rPr dirty="0" err="1"/>
              <a:t>som</a:t>
            </a:r>
            <a:r>
              <a:rPr dirty="0"/>
              <a:t> </a:t>
            </a:r>
            <a:r>
              <a:rPr dirty="0" err="1"/>
              <a:t>beslutades</a:t>
            </a:r>
            <a:r>
              <a:rPr dirty="0"/>
              <a:t> 2018 </a:t>
            </a:r>
            <a:r>
              <a:rPr dirty="0" err="1"/>
              <a:t>betalades</a:t>
            </a:r>
            <a:r>
              <a:rPr dirty="0"/>
              <a:t> </a:t>
            </a:r>
            <a:r>
              <a:rPr dirty="0" err="1"/>
              <a:t>avgiften</a:t>
            </a:r>
            <a:r>
              <a:rPr dirty="0"/>
              <a:t> </a:t>
            </a:r>
            <a:r>
              <a:rPr dirty="0" err="1"/>
              <a:t>i</a:t>
            </a:r>
            <a:r>
              <a:rPr dirty="0"/>
              <a:t> </a:t>
            </a:r>
            <a:r>
              <a:rPr dirty="0" err="1"/>
              <a:t>tre</a:t>
            </a:r>
            <a:r>
              <a:rPr dirty="0"/>
              <a:t> </a:t>
            </a:r>
            <a:r>
              <a:rPr dirty="0" err="1"/>
              <a:t>omgångar</a:t>
            </a:r>
            <a:r>
              <a:rPr dirty="0"/>
              <a:t> 30/4, 30/8 </a:t>
            </a:r>
            <a:r>
              <a:rPr dirty="0" err="1"/>
              <a:t>samt</a:t>
            </a:r>
            <a:r>
              <a:rPr dirty="0"/>
              <a:t> 31/12, vid </a:t>
            </a:r>
            <a:r>
              <a:rPr dirty="0" err="1"/>
              <a:t>sista</a:t>
            </a:r>
            <a:r>
              <a:rPr dirty="0"/>
              <a:t> </a:t>
            </a:r>
            <a:r>
              <a:rPr dirty="0" err="1"/>
              <a:t>omgången</a:t>
            </a:r>
            <a:r>
              <a:rPr dirty="0"/>
              <a:t> med </a:t>
            </a:r>
            <a:r>
              <a:rPr dirty="0" err="1"/>
              <a:t>kreditering</a:t>
            </a:r>
            <a:r>
              <a:rPr dirty="0"/>
              <a:t>/</a:t>
            </a:r>
            <a:r>
              <a:rPr dirty="0" err="1"/>
              <a:t>avdrag</a:t>
            </a:r>
            <a:r>
              <a:rPr dirty="0"/>
              <a:t> för </a:t>
            </a:r>
            <a:r>
              <a:rPr dirty="0" err="1"/>
              <a:t>deltagande</a:t>
            </a:r>
            <a:r>
              <a:rPr dirty="0"/>
              <a:t> </a:t>
            </a:r>
            <a:r>
              <a:rPr dirty="0" err="1"/>
              <a:t>i</a:t>
            </a:r>
            <a:r>
              <a:rPr dirty="0"/>
              <a:t> </a:t>
            </a:r>
            <a:r>
              <a:rPr dirty="0" err="1"/>
              <a:t>städ</a:t>
            </a:r>
            <a:r>
              <a:rPr dirty="0"/>
              <a:t>- </a:t>
            </a:r>
            <a:r>
              <a:rPr dirty="0" err="1"/>
              <a:t>och</a:t>
            </a:r>
            <a:r>
              <a:rPr dirty="0"/>
              <a:t> </a:t>
            </a:r>
            <a:r>
              <a:rPr dirty="0" err="1"/>
              <a:t>arbetsdagarna</a:t>
            </a:r>
            <a:r>
              <a:rPr dirty="0"/>
              <a:t>. </a:t>
            </a:r>
          </a:p>
          <a:p>
            <a:pPr>
              <a:defRPr sz="1400">
                <a:latin typeface="Calibri"/>
                <a:ea typeface="Calibri"/>
                <a:cs typeface="Calibri"/>
                <a:sym typeface="Calibri"/>
              </a:defRPr>
            </a:pPr>
            <a:r>
              <a:rPr dirty="0"/>
              <a:t> </a:t>
            </a:r>
          </a:p>
          <a:p>
            <a:pPr>
              <a:defRPr sz="1400">
                <a:latin typeface="Calibri"/>
                <a:ea typeface="Calibri"/>
                <a:cs typeface="Calibri"/>
                <a:sym typeface="Calibri"/>
              </a:defRPr>
            </a:pPr>
            <a:r>
              <a:rPr dirty="0"/>
              <a:t>Elva </a:t>
            </a:r>
            <a:r>
              <a:rPr dirty="0" err="1"/>
              <a:t>medlemmar</a:t>
            </a:r>
            <a:r>
              <a:rPr dirty="0"/>
              <a:t> </a:t>
            </a:r>
            <a:r>
              <a:rPr dirty="0" err="1"/>
              <a:t>i</a:t>
            </a:r>
            <a:r>
              <a:rPr dirty="0"/>
              <a:t> </a:t>
            </a:r>
            <a:r>
              <a:rPr dirty="0" err="1"/>
              <a:t>förening</a:t>
            </a:r>
            <a:r>
              <a:rPr dirty="0"/>
              <a:t> </a:t>
            </a:r>
            <a:r>
              <a:rPr dirty="0" err="1"/>
              <a:t>utnyttjar</a:t>
            </a:r>
            <a:r>
              <a:rPr dirty="0"/>
              <a:t> Garage el. Den </a:t>
            </a:r>
            <a:r>
              <a:rPr dirty="0" err="1"/>
              <a:t>el</a:t>
            </a:r>
            <a:r>
              <a:rPr dirty="0"/>
              <a:t> </a:t>
            </a:r>
            <a:r>
              <a:rPr dirty="0" err="1"/>
              <a:t>säljs</a:t>
            </a:r>
            <a:r>
              <a:rPr dirty="0"/>
              <a:t> till </a:t>
            </a:r>
            <a:r>
              <a:rPr dirty="0" err="1"/>
              <a:t>självkostnadspris</a:t>
            </a:r>
            <a:r>
              <a:rPr lang="sv-SE" dirty="0"/>
              <a:t>, </a:t>
            </a:r>
            <a:r>
              <a:rPr dirty="0" err="1"/>
              <a:t>som</a:t>
            </a:r>
            <a:r>
              <a:rPr dirty="0"/>
              <a:t> </a:t>
            </a:r>
            <a:r>
              <a:rPr lang="sv-SE" dirty="0" err="1"/>
              <a:t>adminstrerar</a:t>
            </a:r>
            <a:r>
              <a:rPr lang="sv-SE" dirty="0"/>
              <a:t> </a:t>
            </a:r>
            <a:r>
              <a:rPr dirty="0" err="1"/>
              <a:t>avläsning</a:t>
            </a:r>
            <a:r>
              <a:rPr dirty="0"/>
              <a:t> </a:t>
            </a:r>
            <a:r>
              <a:rPr dirty="0" err="1"/>
              <a:t>och</a:t>
            </a:r>
            <a:r>
              <a:rPr dirty="0"/>
              <a:t> administration av </a:t>
            </a:r>
            <a:r>
              <a:rPr dirty="0" err="1"/>
              <a:t>mätstationerna</a:t>
            </a:r>
            <a:r>
              <a:rPr dirty="0"/>
              <a:t>.  </a:t>
            </a:r>
          </a:p>
          <a:p>
            <a:pPr>
              <a:defRPr sz="1400">
                <a:latin typeface="Calibri"/>
                <a:ea typeface="Calibri"/>
                <a:cs typeface="Calibri"/>
                <a:sym typeface="Calibri"/>
              </a:defRPr>
            </a:pPr>
            <a:r>
              <a:rPr dirty="0"/>
              <a:t> </a:t>
            </a:r>
          </a:p>
          <a:p>
            <a:pPr>
              <a:defRPr sz="1400">
                <a:latin typeface="Calibri"/>
                <a:ea typeface="Calibri"/>
                <a:cs typeface="Calibri"/>
                <a:sym typeface="Calibri"/>
              </a:defRPr>
            </a:pPr>
            <a:r>
              <a:rPr dirty="0" err="1"/>
              <a:t>Styrelsen</a:t>
            </a:r>
            <a:r>
              <a:rPr dirty="0"/>
              <a:t> </a:t>
            </a:r>
            <a:r>
              <a:rPr dirty="0" err="1"/>
              <a:t>föreslår</a:t>
            </a:r>
            <a:r>
              <a:rPr dirty="0"/>
              <a:t> </a:t>
            </a:r>
            <a:r>
              <a:rPr dirty="0" err="1"/>
              <a:t>oförändrad</a:t>
            </a:r>
            <a:r>
              <a:rPr dirty="0"/>
              <a:t> </a:t>
            </a:r>
            <a:r>
              <a:rPr dirty="0" err="1"/>
              <a:t>årsavgift</a:t>
            </a:r>
            <a:r>
              <a:rPr dirty="0"/>
              <a:t> för 2024-2025 med 12 000 kronor (11 000 </a:t>
            </a:r>
            <a:r>
              <a:rPr dirty="0" err="1"/>
              <a:t>kr</a:t>
            </a:r>
            <a:r>
              <a:rPr dirty="0"/>
              <a:t> + deposition 2*500 </a:t>
            </a:r>
            <a:r>
              <a:rPr dirty="0" err="1"/>
              <a:t>kr</a:t>
            </a:r>
            <a:r>
              <a:rPr dirty="0"/>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ubrik 1"/>
          <p:cNvSpPr txBox="1">
            <a:spLocks noGrp="1"/>
          </p:cNvSpPr>
          <p:nvPr>
            <p:ph type="title"/>
          </p:nvPr>
        </p:nvSpPr>
        <p:spPr>
          <a:xfrm>
            <a:off x="695325" y="914556"/>
            <a:ext cx="10872666" cy="705781"/>
          </a:xfrm>
          <a:prstGeom prst="rect">
            <a:avLst/>
          </a:prstGeom>
        </p:spPr>
        <p:txBody>
          <a:bodyPr>
            <a:normAutofit fontScale="90000"/>
          </a:bodyPr>
          <a:lstStyle/>
          <a:p>
            <a:pPr defTabSz="886968">
              <a:lnSpc>
                <a:spcPct val="90000"/>
              </a:lnSpc>
              <a:defRPr sz="2328" b="1" spc="0">
                <a:latin typeface="Calibri"/>
                <a:ea typeface="Calibri"/>
                <a:cs typeface="Calibri"/>
                <a:sym typeface="Calibri"/>
              </a:defRPr>
            </a:pPr>
            <a:r>
              <a:rPr dirty="0"/>
              <a:t>12. </a:t>
            </a:r>
            <a:r>
              <a:rPr dirty="0" err="1"/>
              <a:t>Resultat</a:t>
            </a:r>
            <a:r>
              <a:rPr lang="sv-SE" dirty="0"/>
              <a:t>- och balans</a:t>
            </a:r>
            <a:r>
              <a:rPr dirty="0"/>
              <a:t>RÄKNING 2024/25</a:t>
            </a:r>
            <a:br>
              <a:rPr dirty="0"/>
            </a:br>
            <a:endParaRPr dirty="0"/>
          </a:p>
        </p:txBody>
      </p:sp>
      <p:graphicFrame>
        <p:nvGraphicFramePr>
          <p:cNvPr id="3" name="Objekt 2">
            <a:extLst>
              <a:ext uri="{FF2B5EF4-FFF2-40B4-BE49-F238E27FC236}">
                <a16:creationId xmlns:a16="http://schemas.microsoft.com/office/drawing/2014/main" id="{82CF297F-0118-6EC1-82AD-A52EE2352143}"/>
              </a:ext>
            </a:extLst>
          </p:cNvPr>
          <p:cNvGraphicFramePr>
            <a:graphicFrameLocks noChangeAspect="1"/>
          </p:cNvGraphicFramePr>
          <p:nvPr>
            <p:extLst>
              <p:ext uri="{D42A27DB-BD31-4B8C-83A1-F6EECF244321}">
                <p14:modId xmlns:p14="http://schemas.microsoft.com/office/powerpoint/2010/main" val="433610806"/>
              </p:ext>
            </p:extLst>
          </p:nvPr>
        </p:nvGraphicFramePr>
        <p:xfrm>
          <a:off x="1175658" y="1620337"/>
          <a:ext cx="6923314" cy="4404343"/>
        </p:xfrm>
        <a:graphic>
          <a:graphicData uri="http://schemas.openxmlformats.org/presentationml/2006/ole">
            <mc:AlternateContent xmlns:mc="http://schemas.openxmlformats.org/markup-compatibility/2006">
              <mc:Choice xmlns:v="urn:schemas-microsoft-com:vml" Requires="v">
                <p:oleObj name="Kalkylblad" r:id="rId2" imgW="8534400" imgH="6083300" progId="Excel.Sheet.12">
                  <p:embed/>
                </p:oleObj>
              </mc:Choice>
              <mc:Fallback>
                <p:oleObj name="Kalkylblad" r:id="rId2" imgW="8534400" imgH="6083300" progId="Excel.Sheet.12">
                  <p:embed/>
                  <p:pic>
                    <p:nvPicPr>
                      <p:cNvPr id="3" name="Objekt 2">
                        <a:extLst>
                          <a:ext uri="{FF2B5EF4-FFF2-40B4-BE49-F238E27FC236}">
                            <a16:creationId xmlns:a16="http://schemas.microsoft.com/office/drawing/2014/main" id="{82CF297F-0118-6EC1-82AD-A52EE2352143}"/>
                          </a:ext>
                        </a:extLst>
                      </p:cNvPr>
                      <p:cNvPicPr/>
                      <p:nvPr/>
                    </p:nvPicPr>
                    <p:blipFill>
                      <a:blip r:embed="rId3"/>
                      <a:stretch>
                        <a:fillRect/>
                      </a:stretch>
                    </p:blipFill>
                    <p:spPr>
                      <a:xfrm>
                        <a:off x="1175658" y="1620337"/>
                        <a:ext cx="6923314" cy="4404343"/>
                      </a:xfrm>
                      <a:prstGeom prst="rect">
                        <a:avLst/>
                      </a:prstGeom>
                      <a:ln>
                        <a:solidFill>
                          <a:schemeClr val="accent1"/>
                        </a:solidFill>
                      </a:ln>
                    </p:spPr>
                  </p:pic>
                </p:oleObj>
              </mc:Fallback>
            </mc:AlternateContent>
          </a:graphicData>
        </a:graphic>
      </p:graphicFrame>
    </p:spTree>
  </p:cSld>
  <p:clrMapOvr>
    <a:masterClrMapping/>
  </p:clrMapOvr>
  <p:transition spd="med"/>
</p:sld>
</file>

<file path=ppt/theme/theme1.xml><?xml version="1.0" encoding="utf-8"?>
<a:theme xmlns:a="http://schemas.openxmlformats.org/drawingml/2006/main" name="ChronicleVTI">
  <a:themeElements>
    <a:clrScheme name="ChronicleVTI">
      <a:dk1>
        <a:srgbClr val="000000"/>
      </a:dk1>
      <a:lt1>
        <a:srgbClr val="FFFFFF"/>
      </a:lt1>
      <a:dk2>
        <a:srgbClr val="A7A7A7"/>
      </a:dk2>
      <a:lt2>
        <a:srgbClr val="535353"/>
      </a:lt2>
      <a:accent1>
        <a:srgbClr val="734B67"/>
      </a:accent1>
      <a:accent2>
        <a:srgbClr val="959EBB"/>
      </a:accent2>
      <a:accent3>
        <a:srgbClr val="596781"/>
      </a:accent3>
      <a:accent4>
        <a:srgbClr val="7F6E8C"/>
      </a:accent4>
      <a:accent5>
        <a:srgbClr val="DB9A8F"/>
      </a:accent5>
      <a:accent6>
        <a:srgbClr val="C29AB1"/>
      </a:accent6>
      <a:hlink>
        <a:srgbClr val="0000FF"/>
      </a:hlink>
      <a:folHlink>
        <a:srgbClr val="FF00FF"/>
      </a:folHlink>
    </a:clrScheme>
    <a:fontScheme name="ChronicleVTI">
      <a:majorFont>
        <a:latin typeface="Helvetica"/>
        <a:ea typeface="Helvetica"/>
        <a:cs typeface="Helvetica"/>
      </a:majorFont>
      <a:minorFont>
        <a:latin typeface="Calisto MT"/>
        <a:ea typeface="Calisto MT"/>
        <a:cs typeface="Calisto MT"/>
      </a:minorFont>
    </a:fontScheme>
    <a:fmtScheme name="Chronicle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ronicleVTI">
  <a:themeElements>
    <a:clrScheme name="ChronicleVTI">
      <a:dk1>
        <a:srgbClr val="000000"/>
      </a:dk1>
      <a:lt1>
        <a:srgbClr val="FFFFFF"/>
      </a:lt1>
      <a:dk2>
        <a:srgbClr val="A7A7A7"/>
      </a:dk2>
      <a:lt2>
        <a:srgbClr val="535353"/>
      </a:lt2>
      <a:accent1>
        <a:srgbClr val="734B67"/>
      </a:accent1>
      <a:accent2>
        <a:srgbClr val="959EBB"/>
      </a:accent2>
      <a:accent3>
        <a:srgbClr val="596781"/>
      </a:accent3>
      <a:accent4>
        <a:srgbClr val="7F6E8C"/>
      </a:accent4>
      <a:accent5>
        <a:srgbClr val="DB9A8F"/>
      </a:accent5>
      <a:accent6>
        <a:srgbClr val="C29AB1"/>
      </a:accent6>
      <a:hlink>
        <a:srgbClr val="0000FF"/>
      </a:hlink>
      <a:folHlink>
        <a:srgbClr val="FF00FF"/>
      </a:folHlink>
    </a:clrScheme>
    <a:fontScheme name="ChronicleVTI">
      <a:majorFont>
        <a:latin typeface="Helvetica"/>
        <a:ea typeface="Helvetica"/>
        <a:cs typeface="Helvetica"/>
      </a:majorFont>
      <a:minorFont>
        <a:latin typeface="Calisto MT"/>
        <a:ea typeface="Calisto MT"/>
        <a:cs typeface="Calisto MT"/>
      </a:minorFont>
    </a:fontScheme>
    <a:fmtScheme name="Chronicle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TotalTime>
  <Words>1597</Words>
  <Application>Microsoft Office PowerPoint</Application>
  <PresentationFormat>Bredbild</PresentationFormat>
  <Paragraphs>128</Paragraphs>
  <Slides>18</Slides>
  <Notes>0</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2</vt:i4>
      </vt:variant>
      <vt:variant>
        <vt:lpstr>Bildrubriker</vt:lpstr>
      </vt:variant>
      <vt:variant>
        <vt:i4>18</vt:i4>
      </vt:variant>
    </vt:vector>
  </HeadingPairs>
  <TitlesOfParts>
    <vt:vector size="27" baseType="lpstr">
      <vt:lpstr>Alfa Laval Offc</vt:lpstr>
      <vt:lpstr>Arial</vt:lpstr>
      <vt:lpstr>Calibri</vt:lpstr>
      <vt:lpstr>Calisto MT</vt:lpstr>
      <vt:lpstr>Times New Roman</vt:lpstr>
      <vt:lpstr>Univers Condensed</vt:lpstr>
      <vt:lpstr>ChronicleVTI</vt:lpstr>
      <vt:lpstr>Binärt kalkylblad</vt:lpstr>
      <vt:lpstr>Kalkylblad</vt:lpstr>
      <vt:lpstr>Välkomna till Rödklintens  samfällighetsförening Årsstämma 2025</vt:lpstr>
      <vt:lpstr>Förslag till Dagordning årsstämman 2025</vt:lpstr>
      <vt:lpstr>PowerPoint-presentation</vt:lpstr>
      <vt:lpstr>PowerPoint-presentation</vt:lpstr>
      <vt:lpstr>PowerPoint-presentation</vt:lpstr>
      <vt:lpstr>PowerPoint-presentation</vt:lpstr>
      <vt:lpstr>PowerPoint-presentation</vt:lpstr>
      <vt:lpstr>PowerPoint-presentation</vt:lpstr>
      <vt:lpstr>12. Resultat- och balansRÄKNING 2024/25 </vt:lpstr>
      <vt:lpstr>12.Styrelsens förslag till utgifts- och inkomster 2025/26</vt:lpstr>
      <vt:lpstr>7. Revisionsberättelse.</vt:lpstr>
      <vt:lpstr>9. Framställningar/Förslag och information från Styrelsen</vt:lpstr>
      <vt:lpstr>9.framställningar/förslag och information från styrelsen</vt:lpstr>
      <vt:lpstr>9.framställningar/förslag och information från styrelsen</vt:lpstr>
      <vt:lpstr>Motioner från medlemmar</vt:lpstr>
      <vt:lpstr>11.Ersättning till styrelsen och revisorerna. </vt:lpstr>
      <vt:lpstr>13.Valberedningens förslag</vt:lpstr>
      <vt:lpstr>Mötet avslutas. 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Lena Unelius</cp:lastModifiedBy>
  <cp:revision>4</cp:revision>
  <dcterms:modified xsi:type="dcterms:W3CDTF">2025-04-04T08:21:12Z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4af057-89d0-49a5-911d-fe542bdab1f7_Enabled">
    <vt:lpwstr>true</vt:lpwstr>
  </property>
  <property fmtid="{D5CDD505-2E9C-101B-9397-08002B2CF9AE}" pid="3" name="MSIP_Label_c14af057-89d0-49a5-911d-fe542bdab1f7_SetDate">
    <vt:lpwstr>2025-03-16T08:52:19Z</vt:lpwstr>
  </property>
  <property fmtid="{D5CDD505-2E9C-101B-9397-08002B2CF9AE}" pid="4" name="MSIP_Label_c14af057-89d0-49a5-911d-fe542bdab1f7_Method">
    <vt:lpwstr>Standard</vt:lpwstr>
  </property>
  <property fmtid="{D5CDD505-2E9C-101B-9397-08002B2CF9AE}" pid="5" name="MSIP_Label_c14af057-89d0-49a5-911d-fe542bdab1f7_Name">
    <vt:lpwstr>(Pilot) Business</vt:lpwstr>
  </property>
  <property fmtid="{D5CDD505-2E9C-101B-9397-08002B2CF9AE}" pid="6" name="MSIP_Label_c14af057-89d0-49a5-911d-fe542bdab1f7_SiteId">
    <vt:lpwstr>ed5d5f47-52dd-48af-90ca-f7bd83624eb9</vt:lpwstr>
  </property>
  <property fmtid="{D5CDD505-2E9C-101B-9397-08002B2CF9AE}" pid="7" name="MSIP_Label_c14af057-89d0-49a5-911d-fe542bdab1f7_ActionId">
    <vt:lpwstr>3f8ec202-6ae3-4767-baa6-f3249c7aea71</vt:lpwstr>
  </property>
  <property fmtid="{D5CDD505-2E9C-101B-9397-08002B2CF9AE}" pid="8" name="MSIP_Label_c14af057-89d0-49a5-911d-fe542bdab1f7_ContentBits">
    <vt:lpwstr>2</vt:lpwstr>
  </property>
  <property fmtid="{D5CDD505-2E9C-101B-9397-08002B2CF9AE}" pid="9" name="MSIP_Label_c14af057-89d0-49a5-911d-fe542bdab1f7_Tag">
    <vt:lpwstr>10, 3, 0, 1</vt:lpwstr>
  </property>
  <property fmtid="{D5CDD505-2E9C-101B-9397-08002B2CF9AE}" pid="10" name="ClassificationContentMarkingFooterLocations">
    <vt:lpwstr>ChronicleVTI:8</vt:lpwstr>
  </property>
  <property fmtid="{D5CDD505-2E9C-101B-9397-08002B2CF9AE}" pid="11" name="ClassificationContentMarkingFooterText">
    <vt:lpwstr>Classified by Alfa Laval as: Business</vt:lpwstr>
  </property>
</Properties>
</file>